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302" r:id="rId4"/>
    <p:sldId id="261" r:id="rId5"/>
    <p:sldId id="303" r:id="rId6"/>
    <p:sldId id="291" r:id="rId7"/>
    <p:sldId id="292" r:id="rId8"/>
    <p:sldId id="293" r:id="rId9"/>
    <p:sldId id="294" r:id="rId10"/>
    <p:sldId id="304" r:id="rId11"/>
    <p:sldId id="307" r:id="rId12"/>
    <p:sldId id="305" r:id="rId13"/>
    <p:sldId id="309" r:id="rId14"/>
    <p:sldId id="308" r:id="rId15"/>
    <p:sldId id="310" r:id="rId16"/>
    <p:sldId id="316" r:id="rId17"/>
    <p:sldId id="322" r:id="rId18"/>
    <p:sldId id="317" r:id="rId19"/>
    <p:sldId id="321" r:id="rId20"/>
    <p:sldId id="320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298" r:id="rId29"/>
    <p:sldId id="297" r:id="rId30"/>
    <p:sldId id="299" r:id="rId31"/>
    <p:sldId id="314" r:id="rId32"/>
    <p:sldId id="336" r:id="rId33"/>
    <p:sldId id="330" r:id="rId34"/>
    <p:sldId id="331" r:id="rId35"/>
    <p:sldId id="332" r:id="rId36"/>
    <p:sldId id="311" r:id="rId37"/>
    <p:sldId id="300" r:id="rId38"/>
    <p:sldId id="313" r:id="rId39"/>
    <p:sldId id="323" r:id="rId40"/>
    <p:sldId id="324" r:id="rId41"/>
    <p:sldId id="325" r:id="rId42"/>
    <p:sldId id="326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34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E0FE8-6423-47DE-80B8-5B49CE3810C9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AD2CA-4FA4-4BDF-BB10-9428DE480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1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72f939609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272f939609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812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72f939609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g272f939609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570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72f939609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g272f939609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257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72f939609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272f939609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74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72f939609b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272f939609b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72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72f939609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g272f939609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23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72f939609b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g272f939609b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954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72f939609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g272f939609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31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583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06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72f939609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272f939609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880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637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880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72f93960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g272f93960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51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72f939609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272f93960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579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72f93960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g272f93960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140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A6916-1B0D-4F68-B18D-1916734A4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B588A0-ACB2-46EE-AD3A-1FACD1816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C591A-D55E-4A8F-8D7A-2366D5A9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C7CBA-4205-4CE1-8006-8B1FAE95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89F5A4-8AE7-4454-97A9-6B076EC35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6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139C7-DBDE-4238-8B6A-F6C08CD7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DE61A7-FC42-463C-A74D-F48F727D2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64F402-1B36-4690-9231-5DF4A750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40677-05E0-4DE7-83D4-843F479C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F623B-DCDB-47B9-A4EC-F0C41085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2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01D48F-497E-4648-8457-D543E31A2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3D2C87-B271-4850-BEE1-A50F83569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D8B263-B868-49A8-BED4-CAF408E2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C96B4-0335-41CB-A99E-0BF12A95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03608-6713-4554-BF6E-A3B07616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87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4C61B-D577-459F-92EE-37F94A80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B181A-E840-48D8-8524-12908F3E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AFE010-A10D-485D-BA1B-F8A3F142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EA34E2-28F2-4E01-BC50-7BCC65EE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D7E950-C227-4375-A60F-B87E444A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2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7D09-591E-4239-8A74-EEEB9AEE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93230-6F89-45EB-A76B-0F91B34DB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A1B37-B823-4049-851C-8C0564AE2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A1813-04B8-4790-917C-A36270F5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4EEC8-A073-48D3-ABB2-2FC2F807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91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9B7DD-CB10-48B3-8C1C-B30BC0E7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AE4CC-137E-4482-BA3F-EC923D1CB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524AA9-248E-48D0-8E47-59580AEB3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A6A18A-D003-4EC2-8095-C085A14F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468F79-11C4-44CF-AF81-18C7CE36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6C16B-E4D3-4F61-99FF-7932E24E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2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07BC1-EBB2-4330-97CE-1D344537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D6066-0199-4655-A9F4-92C1592F7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382C63-BF98-4E3C-B0E0-41C43B886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5ABEF2-1AF5-4055-9B48-516249897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80C486-D6A9-4785-A0C4-321F0A19A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99B9F5-768D-448F-8547-28DC1DCDF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EA6EA1-03D1-4C48-98C9-1F48391F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311E16-B649-43A3-B3D0-1AC3FF8B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4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FE4C3-0034-4C43-8580-CBF90A8E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28BBF-3557-48EE-8B02-31A3F8DC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53C1D6-A9E9-468C-9DAB-F644A0B0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138F8C-5AC4-4C1C-9A1D-FE0EA6BB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47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08AFC9-179C-45A2-91E9-440DF4F2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7A2B77-F617-445A-B1DB-FADA486B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881BB-E0EC-4BBF-BAEA-2DBEB6CA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7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960D1-76E0-4546-94DF-ADB01BD6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43882-3A43-4D86-ACC2-0569CCF7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DA538A-6B17-43DC-B848-EABBD4DF8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BC69F8-059F-4D48-8D2B-78EEAE27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F4089-8358-410E-98DA-44247BFF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32497-17F8-47A5-B6BA-14DBD396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0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2EAF7-03B1-4102-933F-4B226EF3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A6A87E-9CA0-4711-A372-AE2647A7C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42C1A-E677-4E15-9D96-F37E5C0FD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D0318-6CAD-466C-8AFF-4C16119C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888047-D56B-4790-B289-A83FD199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E5B259-BD12-493C-87F8-18337BB3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7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991D23-A617-4C60-89EB-42F01B16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32181-3A12-4ACB-8142-46EDB7E5A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AFA8A-F096-4BC6-963E-654A02A5E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54C20-EB1E-49A1-B2D0-D0926287FD3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1DBAD-55C2-4230-A37F-027398D79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D6EDF-38AE-4972-BB2A-F72F31450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CA928-F6D4-498B-B378-8F9919F8A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62B8527-C18C-4E78-97F3-5F399484687E}"/>
              </a:ext>
            </a:extLst>
          </p:cNvPr>
          <p:cNvSpPr txBox="1"/>
          <p:nvPr/>
        </p:nvSpPr>
        <p:spPr>
          <a:xfrm>
            <a:off x="0" y="2767281"/>
            <a:ext cx="4789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err="1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Meetour</a:t>
            </a:r>
            <a:endParaRPr lang="ko-KR" altLang="en-US" sz="80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498080" y="841801"/>
            <a:ext cx="2045623" cy="5174397"/>
            <a:chOff x="7251192" y="929336"/>
            <a:chExt cx="2045623" cy="51743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C8244A-C57B-4DB5-8305-09566DEC249A}"/>
                </a:ext>
              </a:extLst>
            </p:cNvPr>
            <p:cNvSpPr txBox="1"/>
            <p:nvPr/>
          </p:nvSpPr>
          <p:spPr>
            <a:xfrm>
              <a:off x="7251192" y="929336"/>
              <a:ext cx="2045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김선우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8244A-C57B-4DB5-8305-09566DEC249A}"/>
                </a:ext>
              </a:extLst>
            </p:cNvPr>
            <p:cNvSpPr txBox="1"/>
            <p:nvPr/>
          </p:nvSpPr>
          <p:spPr>
            <a:xfrm>
              <a:off x="7251192" y="2377136"/>
              <a:ext cx="2045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 smtClean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최재영</a:t>
              </a:r>
              <a:endParaRPr lang="ko-KR" altLang="en-US" sz="48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C8244A-C57B-4DB5-8305-09566DEC249A}"/>
                </a:ext>
              </a:extLst>
            </p:cNvPr>
            <p:cNvSpPr txBox="1"/>
            <p:nvPr/>
          </p:nvSpPr>
          <p:spPr>
            <a:xfrm>
              <a:off x="7251192" y="3824936"/>
              <a:ext cx="2045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 smtClean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황주원</a:t>
              </a:r>
              <a:endParaRPr lang="ko-KR" altLang="en-US" sz="48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C8244A-C57B-4DB5-8305-09566DEC249A}"/>
                </a:ext>
              </a:extLst>
            </p:cNvPr>
            <p:cNvSpPr txBox="1"/>
            <p:nvPr/>
          </p:nvSpPr>
          <p:spPr>
            <a:xfrm>
              <a:off x="7251192" y="5272736"/>
              <a:ext cx="2045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 err="1" smtClean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성명하</a:t>
              </a:r>
              <a:endParaRPr lang="ko-KR" altLang="en-US" sz="48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5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22224" y="657316"/>
            <a:ext cx="965539" cy="5685653"/>
            <a:chOff x="518837" y="639065"/>
            <a:chExt cx="96553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8837" y="2187251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	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국내여행 추천상품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총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6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개의 여행지를 버튼을 통해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보여줌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29" y="1319522"/>
            <a:ext cx="5949920" cy="3982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73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7144" y="657316"/>
            <a:ext cx="970619" cy="5685653"/>
            <a:chOff x="513757" y="639065"/>
            <a:chExt cx="97061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3757" y="2187251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왼쪽 제목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배경색이 바뀜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왼쪽 제목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원래 사진들이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오른쪽 나감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제목에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맞는 사진들이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들어옴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각 사진을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hover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시 왼쪽에서 검은 판이 나오면서 사진의 </a:t>
            </a:r>
            <a:r>
              <a:rPr lang="ko-KR" altLang="en-US">
                <a:latin typeface="HY견명조" panose="02030600000101010101" pitchFamily="18" charset="-127"/>
                <a:ea typeface="HY견명조" panose="02030600000101010101" pitchFamily="18" charset="-127"/>
              </a:rPr>
              <a:t>제목이 </a:t>
            </a:r>
            <a:r>
              <a:rPr lang="ko-KR" altLang="en-US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나옴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81" y="1542755"/>
            <a:ext cx="5679476" cy="3407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타원 17"/>
          <p:cNvSpPr/>
          <p:nvPr/>
        </p:nvSpPr>
        <p:spPr>
          <a:xfrm>
            <a:off x="1791813" y="3685965"/>
            <a:ext cx="407245" cy="395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>
          <a:xfrm>
            <a:off x="6198927" y="2335691"/>
            <a:ext cx="436169" cy="4135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3" name="타원 22"/>
          <p:cNvSpPr/>
          <p:nvPr/>
        </p:nvSpPr>
        <p:spPr>
          <a:xfrm>
            <a:off x="5938948" y="1449946"/>
            <a:ext cx="420563" cy="498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3158751" y="1933762"/>
            <a:ext cx="4327006" cy="508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179070" y="4950441"/>
            <a:ext cx="4282980" cy="1151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3179070" y="1933762"/>
            <a:ext cx="20321" cy="302819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7462050" y="1933764"/>
            <a:ext cx="3388" cy="302819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1788421" y="1948464"/>
            <a:ext cx="1236142" cy="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802894" y="3669878"/>
            <a:ext cx="120506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1802894" y="1948466"/>
            <a:ext cx="5847" cy="172141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3004148" y="1933762"/>
            <a:ext cx="2118" cy="173611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3080" y="657316"/>
            <a:ext cx="974683" cy="5685653"/>
            <a:chOff x="509693" y="639065"/>
            <a:chExt cx="97468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9693" y="2187251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모든 페이지 동일 적용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롤링 기능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오른쪽 이동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왼쪽 이동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6" y="1698412"/>
            <a:ext cx="5593079" cy="3670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타원 17"/>
          <p:cNvSpPr/>
          <p:nvPr/>
        </p:nvSpPr>
        <p:spPr>
          <a:xfrm>
            <a:off x="3154679" y="2531208"/>
            <a:ext cx="277767" cy="2912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>
          <a:xfrm>
            <a:off x="6025726" y="3971026"/>
            <a:ext cx="265346" cy="2535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248829" y="3108960"/>
            <a:ext cx="2776897" cy="18288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3154680" y="4488125"/>
            <a:ext cx="2871046" cy="19867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8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1215" y="657316"/>
            <a:ext cx="986548" cy="5685653"/>
            <a:chOff x="497828" y="639065"/>
            <a:chExt cx="986548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7828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유효성 검사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메시지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정보 입력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로그인 페이지로 이동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회원가입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69" y="866429"/>
            <a:ext cx="4557467" cy="5476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타원 4"/>
          <p:cNvSpPr/>
          <p:nvPr/>
        </p:nvSpPr>
        <p:spPr>
          <a:xfrm>
            <a:off x="3926399" y="1571936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>
          <a:xfrm>
            <a:off x="2585126" y="186280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 rot="150311">
            <a:off x="2768744" y="5785166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2880461" y="2256441"/>
            <a:ext cx="3540747" cy="1450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875280" y="5552440"/>
            <a:ext cx="3528149" cy="124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2875280" y="2256444"/>
            <a:ext cx="15801" cy="33137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388710" y="2240280"/>
            <a:ext cx="14719" cy="331797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73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61" y="-11897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737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232" y="6711882"/>
            <a:ext cx="10725778" cy="1461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2920" y="657316"/>
            <a:ext cx="984843" cy="5685653"/>
            <a:chOff x="499533" y="639065"/>
            <a:chExt cx="98484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9533" y="2187252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아이디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비번 입력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아이디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cookie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생성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메인 페이지 이동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회원가입 페이지 이동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로그인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15" y="923544"/>
            <a:ext cx="3931008" cy="5468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3101091" y="206029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2761488" y="4480441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3284709" y="3884607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26" name="타원 25"/>
          <p:cNvSpPr/>
          <p:nvPr/>
        </p:nvSpPr>
        <p:spPr>
          <a:xfrm>
            <a:off x="5734074" y="4961833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</a:t>
            </a:r>
            <a:endParaRPr lang="ko-KR" altLang="en-US" sz="14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119714" y="2523648"/>
            <a:ext cx="304867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6146800" y="2523648"/>
            <a:ext cx="7504" cy="133320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128724" y="3847820"/>
            <a:ext cx="3025580" cy="564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 flipV="1">
            <a:off x="3128724" y="2513820"/>
            <a:ext cx="9010" cy="135208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4480848" y="2121949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161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0062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파일 선택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삭제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변경 작성 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정보 수정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마이페이지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72" y="1792454"/>
            <a:ext cx="5701493" cy="3245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타원 17"/>
          <p:cNvSpPr/>
          <p:nvPr/>
        </p:nvSpPr>
        <p:spPr>
          <a:xfrm>
            <a:off x="3284709" y="2179433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>
          <a:xfrm>
            <a:off x="5199198" y="3008145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3" name="타원 22"/>
          <p:cNvSpPr/>
          <p:nvPr/>
        </p:nvSpPr>
        <p:spPr>
          <a:xfrm>
            <a:off x="3468327" y="4041324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6695844" y="4533534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3463663" y="4533534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4791456" y="3415187"/>
            <a:ext cx="1175770" cy="9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791456" y="4700016"/>
            <a:ext cx="1179576" cy="91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4802076" y="3400783"/>
            <a:ext cx="0" cy="1308377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 flipV="1">
            <a:off x="5967226" y="3415283"/>
            <a:ext cx="3806" cy="1308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9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101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14728" y="923544"/>
            <a:ext cx="4163328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상세 페이지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정렬순으로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페이지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페이지번호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따라 페이지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커뮤니티 글쓰기 페이지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641412" y="195651"/>
            <a:ext cx="2411942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 리스트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10053354" y="446575"/>
            <a:ext cx="169638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02" y="1731602"/>
            <a:ext cx="5619311" cy="3367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D7BE788D-8506-CD8B-4A7F-6F7F6EC7E180}"/>
              </a:ext>
            </a:extLst>
          </p:cNvPr>
          <p:cNvSpPr/>
          <p:nvPr/>
        </p:nvSpPr>
        <p:spPr>
          <a:xfrm>
            <a:off x="2130478" y="2726049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FDBA76-8308-2583-4080-50ECF85141A3}"/>
              </a:ext>
            </a:extLst>
          </p:cNvPr>
          <p:cNvSpPr/>
          <p:nvPr/>
        </p:nvSpPr>
        <p:spPr>
          <a:xfrm>
            <a:off x="6418445" y="169841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DAB95BA-89BC-96DE-34C9-19D211759650}"/>
              </a:ext>
            </a:extLst>
          </p:cNvPr>
          <p:cNvSpPr/>
          <p:nvPr/>
        </p:nvSpPr>
        <p:spPr>
          <a:xfrm>
            <a:off x="3871800" y="455031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2159281-C57A-5D96-7AF6-40BDDC83346C}"/>
              </a:ext>
            </a:extLst>
          </p:cNvPr>
          <p:cNvSpPr/>
          <p:nvPr/>
        </p:nvSpPr>
        <p:spPr>
          <a:xfrm>
            <a:off x="6785681" y="472033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81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29185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36010" y="923544"/>
            <a:ext cx="4442046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칸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파일 선택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제목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장소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소개 칸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회원 정보 칸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글 등록 후 커뮤니티 리스트 페이지로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이전 페이지로 돌아가기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371569" y="195651"/>
            <a:ext cx="2772799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상세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쓰기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10144368" y="446575"/>
            <a:ext cx="78624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45" y="3028953"/>
            <a:ext cx="4456083" cy="3368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38" y="307360"/>
            <a:ext cx="2596896" cy="2514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7768DE4-8BD6-8823-8ECA-B8798681C454}"/>
              </a:ext>
            </a:extLst>
          </p:cNvPr>
          <p:cNvSpPr/>
          <p:nvPr/>
        </p:nvSpPr>
        <p:spPr>
          <a:xfrm>
            <a:off x="4278268" y="139474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FF6D2E4-4167-578F-2B10-7442374A67E1}"/>
              </a:ext>
            </a:extLst>
          </p:cNvPr>
          <p:cNvSpPr/>
          <p:nvPr/>
        </p:nvSpPr>
        <p:spPr>
          <a:xfrm>
            <a:off x="2850280" y="247819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07E2451-1DFB-2805-34E6-0DA49ED37DDD}"/>
              </a:ext>
            </a:extLst>
          </p:cNvPr>
          <p:cNvSpPr/>
          <p:nvPr/>
        </p:nvSpPr>
        <p:spPr>
          <a:xfrm>
            <a:off x="1896869" y="354372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6A5F344-CF89-7AB4-F228-F2485FF4368B}"/>
              </a:ext>
            </a:extLst>
          </p:cNvPr>
          <p:cNvSpPr/>
          <p:nvPr/>
        </p:nvSpPr>
        <p:spPr>
          <a:xfrm>
            <a:off x="5889121" y="387415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B8A21BE-7C16-7462-5D54-1B7594A3F33E}"/>
              </a:ext>
            </a:extLst>
          </p:cNvPr>
          <p:cNvSpPr/>
          <p:nvPr/>
        </p:nvSpPr>
        <p:spPr>
          <a:xfrm>
            <a:off x="6385208" y="5793029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41E13EC-609F-3D8D-ABD9-7B2DA456A903}"/>
              </a:ext>
            </a:extLst>
          </p:cNvPr>
          <p:cNvSpPr/>
          <p:nvPr/>
        </p:nvSpPr>
        <p:spPr>
          <a:xfrm>
            <a:off x="5952873" y="6172949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306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8970" y="16806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64582" y="923544"/>
            <a:ext cx="471347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파일 선택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삭제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글 수정 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글 삭제 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후 확인으로 바뀜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글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 완료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167941" y="195651"/>
            <a:ext cx="286005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 상세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수정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10027991" y="446575"/>
            <a:ext cx="195001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49" y="3113064"/>
            <a:ext cx="3983200" cy="3229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49" y="432730"/>
            <a:ext cx="3998021" cy="2437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C74A5AB1-DC63-2856-6DA4-291E518DFBB6}"/>
              </a:ext>
            </a:extLst>
          </p:cNvPr>
          <p:cNvSpPr/>
          <p:nvPr/>
        </p:nvSpPr>
        <p:spPr>
          <a:xfrm>
            <a:off x="1849503" y="2292964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36A9513-3DDC-B41C-E5EB-253C0128D323}"/>
              </a:ext>
            </a:extLst>
          </p:cNvPr>
          <p:cNvSpPr/>
          <p:nvPr/>
        </p:nvSpPr>
        <p:spPr>
          <a:xfrm>
            <a:off x="2347275" y="2292964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15CCC94-DA24-D177-3AF9-68234BEDBF4D}"/>
              </a:ext>
            </a:extLst>
          </p:cNvPr>
          <p:cNvSpPr/>
          <p:nvPr/>
        </p:nvSpPr>
        <p:spPr>
          <a:xfrm>
            <a:off x="4971846" y="5967846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D3C07A-1CE3-7CDD-9F18-B7E3D7AB7EAE}"/>
              </a:ext>
            </a:extLst>
          </p:cNvPr>
          <p:cNvSpPr/>
          <p:nvPr/>
        </p:nvSpPr>
        <p:spPr>
          <a:xfrm>
            <a:off x="5670066" y="5864791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pic>
        <p:nvPicPr>
          <p:cNvPr id="27" name="그림 26" descr="텍스트, 폰트, 상징, 번호이(가) 표시된 사진&#10;&#10;자동 생성된 설명">
            <a:extLst>
              <a:ext uri="{FF2B5EF4-FFF2-40B4-BE49-F238E27FC236}">
                <a16:creationId xmlns:a16="http://schemas.microsoft.com/office/drawing/2014/main" id="{A9F2B7F1-6B87-5344-C869-746132AFC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48" y="4462019"/>
            <a:ext cx="1057317" cy="676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7DD9A82-09F8-BDDF-4A34-337E7F707AA9}"/>
              </a:ext>
            </a:extLst>
          </p:cNvPr>
          <p:cNvSpPr/>
          <p:nvPr/>
        </p:nvSpPr>
        <p:spPr>
          <a:xfrm>
            <a:off x="6237380" y="4125926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88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3271" y="16806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82196" y="923544"/>
            <a:ext cx="4695859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등록 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수정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누르면 등록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취소로 바뀜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삭제 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수정 작성 칸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 등록 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 취소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182196" y="195651"/>
            <a:ext cx="2781715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 상세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댓글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963911" y="446575"/>
            <a:ext cx="259081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0686" y="1316720"/>
            <a:ext cx="4288252" cy="1865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D8D257F-91AF-D1C5-99A2-573896DCA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7299" y="3623416"/>
            <a:ext cx="4292039" cy="1732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4DB8A191-4FC2-DE7B-3D27-B13D20527E5A}"/>
              </a:ext>
            </a:extLst>
          </p:cNvPr>
          <p:cNvSpPr/>
          <p:nvPr/>
        </p:nvSpPr>
        <p:spPr>
          <a:xfrm>
            <a:off x="6462485" y="133950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5A7894C-E968-BF5D-53FE-CD91DA1959A3}"/>
              </a:ext>
            </a:extLst>
          </p:cNvPr>
          <p:cNvSpPr/>
          <p:nvPr/>
        </p:nvSpPr>
        <p:spPr>
          <a:xfrm>
            <a:off x="3831342" y="1929703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8F2EAAD-09EB-370F-45CB-1002A60F4824}"/>
              </a:ext>
            </a:extLst>
          </p:cNvPr>
          <p:cNvSpPr/>
          <p:nvPr/>
        </p:nvSpPr>
        <p:spPr>
          <a:xfrm>
            <a:off x="4647713" y="196016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78549BA-3FC9-D700-839F-B790C3E170E6}"/>
              </a:ext>
            </a:extLst>
          </p:cNvPr>
          <p:cNvSpPr/>
          <p:nvPr/>
        </p:nvSpPr>
        <p:spPr>
          <a:xfrm>
            <a:off x="4647713" y="421616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B31BA00-F308-215F-BC74-048D84C71DA3}"/>
              </a:ext>
            </a:extLst>
          </p:cNvPr>
          <p:cNvSpPr/>
          <p:nvPr/>
        </p:nvSpPr>
        <p:spPr>
          <a:xfrm>
            <a:off x="3862418" y="4204943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5A49694-2A91-4CE5-2C9C-882762850D2D}"/>
              </a:ext>
            </a:extLst>
          </p:cNvPr>
          <p:cNvSpPr/>
          <p:nvPr/>
        </p:nvSpPr>
        <p:spPr>
          <a:xfrm>
            <a:off x="3023324" y="430070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35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F6574F4-9AC2-44C0-9FAF-50F89B6D6A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ea"/>
              <a:buAutoNum type="circleNumDbPlain"/>
            </a:pP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A8D412-1963-4AAD-83B7-DA99EA351267}"/>
              </a:ext>
            </a:extLst>
          </p:cNvPr>
          <p:cNvSpPr/>
          <p:nvPr/>
        </p:nvSpPr>
        <p:spPr>
          <a:xfrm>
            <a:off x="245270" y="1900231"/>
            <a:ext cx="2819400" cy="29813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주제 선정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벤치마킹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4102FC2-FBD9-4A8E-8FE1-DFEFDF36C3F4}"/>
              </a:ext>
            </a:extLst>
          </p:cNvPr>
          <p:cNvSpPr/>
          <p:nvPr/>
        </p:nvSpPr>
        <p:spPr>
          <a:xfrm>
            <a:off x="3242073" y="1900231"/>
            <a:ext cx="2819400" cy="29813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역할 분담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일정 관리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스토리보드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730497D-02A9-4F33-92E2-76BBCAA486A8}"/>
              </a:ext>
            </a:extLst>
          </p:cNvPr>
          <p:cNvSpPr/>
          <p:nvPr/>
        </p:nvSpPr>
        <p:spPr>
          <a:xfrm>
            <a:off x="6238876" y="1900230"/>
            <a:ext cx="2819400" cy="29813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ERD 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유스케이스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FF6DED-20F1-4348-8FA7-5C8A2D7E30BB}"/>
              </a:ext>
            </a:extLst>
          </p:cNvPr>
          <p:cNvSpPr/>
          <p:nvPr/>
        </p:nvSpPr>
        <p:spPr>
          <a:xfrm>
            <a:off x="9235679" y="1900229"/>
            <a:ext cx="2819400" cy="29813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페이지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소감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7AE569-43F6-47D7-9E03-00746FD5D713}"/>
              </a:ext>
            </a:extLst>
          </p:cNvPr>
          <p:cNvSpPr txBox="1"/>
          <p:nvPr/>
        </p:nvSpPr>
        <p:spPr>
          <a:xfrm>
            <a:off x="6810376" y="190023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rial Black" panose="020B0A04020102020204" pitchFamily="34" charset="0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2059D-A2C1-493C-921A-0D603B3380E4}"/>
              </a:ext>
            </a:extLst>
          </p:cNvPr>
          <p:cNvSpPr txBox="1"/>
          <p:nvPr/>
        </p:nvSpPr>
        <p:spPr>
          <a:xfrm>
            <a:off x="3813573" y="190023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rial Black" panose="020B0A04020102020204" pitchFamily="34" charset="0"/>
              </a:rPr>
              <a:t>기획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1D0D2-F71A-4EBB-95F7-D56496E6237D}"/>
              </a:ext>
            </a:extLst>
          </p:cNvPr>
          <p:cNvSpPr txBox="1"/>
          <p:nvPr/>
        </p:nvSpPr>
        <p:spPr>
          <a:xfrm>
            <a:off x="9807179" y="190023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rial Black" panose="020B0A04020102020204" pitchFamily="34" charset="0"/>
              </a:rPr>
              <a:t>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2059D-A2C1-493C-921A-0D603B3380E4}"/>
              </a:ext>
            </a:extLst>
          </p:cNvPr>
          <p:cNvSpPr txBox="1"/>
          <p:nvPr/>
        </p:nvSpPr>
        <p:spPr>
          <a:xfrm>
            <a:off x="782837" y="190023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Arial Black" panose="020B0A04020102020204" pitchFamily="34" charset="0"/>
              </a:rPr>
              <a:t>개요</a:t>
            </a:r>
            <a:endParaRPr lang="ko-KR" altLang="en-US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사진 이미지 파일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선택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여행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정보 입력 및 옵션 선택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지금 작성 중인 회원 정보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작성 완료 시 저장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취소 후 </a:t>
            </a:r>
            <a:r>
              <a:rPr lang="ko-KR" altLang="en-US" dirty="0" err="1" smtClean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뒤로가기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Google Shape;56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843" y="1005570"/>
            <a:ext cx="5816374" cy="531024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64;p34"/>
          <p:cNvSpPr/>
          <p:nvPr/>
        </p:nvSpPr>
        <p:spPr>
          <a:xfrm>
            <a:off x="1888483" y="627139"/>
            <a:ext cx="419919" cy="3891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565;p34"/>
          <p:cNvSpPr/>
          <p:nvPr/>
        </p:nvSpPr>
        <p:spPr>
          <a:xfrm>
            <a:off x="2551528" y="1203231"/>
            <a:ext cx="419919" cy="3891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566;p34"/>
          <p:cNvSpPr/>
          <p:nvPr/>
        </p:nvSpPr>
        <p:spPr>
          <a:xfrm>
            <a:off x="5591509" y="983267"/>
            <a:ext cx="419919" cy="3891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567;p34"/>
          <p:cNvSpPr/>
          <p:nvPr/>
        </p:nvSpPr>
        <p:spPr>
          <a:xfrm>
            <a:off x="2284152" y="5433321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568;p34"/>
          <p:cNvSpPr/>
          <p:nvPr/>
        </p:nvSpPr>
        <p:spPr>
          <a:xfrm>
            <a:off x="2265186" y="6121262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91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검색창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태그 필터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정렬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검색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결과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6" name="Google Shape;57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9148" y="1332778"/>
            <a:ext cx="5263219" cy="463825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88;p35"/>
          <p:cNvSpPr/>
          <p:nvPr/>
        </p:nvSpPr>
        <p:spPr>
          <a:xfrm>
            <a:off x="3561362" y="1835539"/>
            <a:ext cx="379702" cy="4004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589;p35"/>
          <p:cNvSpPr/>
          <p:nvPr/>
        </p:nvSpPr>
        <p:spPr>
          <a:xfrm>
            <a:off x="3023318" y="2531499"/>
            <a:ext cx="369106" cy="35800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590;p35"/>
          <p:cNvSpPr/>
          <p:nvPr/>
        </p:nvSpPr>
        <p:spPr>
          <a:xfrm>
            <a:off x="6332711" y="2268796"/>
            <a:ext cx="406417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591;p35"/>
          <p:cNvSpPr/>
          <p:nvPr/>
        </p:nvSpPr>
        <p:spPr>
          <a:xfrm>
            <a:off x="1860985" y="2358615"/>
            <a:ext cx="358677" cy="3457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/>
          <p:cNvCxnSpPr>
            <a:stCxn id="27" idx="0"/>
            <a:endCxn id="26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3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2401" y="516871"/>
            <a:ext cx="5344308" cy="342932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6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36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36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36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36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2" name="Google Shape;602;p36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603" name="Google Shape;603;p36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8" name="Google Shape;608;p36"/>
          <p:cNvSpPr/>
          <p:nvPr/>
        </p:nvSpPr>
        <p:spPr>
          <a:xfrm>
            <a:off x="7807663" y="910496"/>
            <a:ext cx="4031256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지역선택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권역 선택 창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시/군/구 선택 창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지역 적용하기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지역 글자 나옴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36"/>
          <p:cNvSpPr/>
          <p:nvPr/>
        </p:nvSpPr>
        <p:spPr>
          <a:xfrm>
            <a:off x="1579596" y="516865"/>
            <a:ext cx="380846" cy="403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36"/>
          <p:cNvSpPr/>
          <p:nvPr/>
        </p:nvSpPr>
        <p:spPr>
          <a:xfrm>
            <a:off x="1845249" y="1496440"/>
            <a:ext cx="380846" cy="403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36"/>
          <p:cNvSpPr/>
          <p:nvPr/>
        </p:nvSpPr>
        <p:spPr>
          <a:xfrm>
            <a:off x="3606815" y="1496446"/>
            <a:ext cx="380846" cy="403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36"/>
          <p:cNvSpPr/>
          <p:nvPr/>
        </p:nvSpPr>
        <p:spPr>
          <a:xfrm>
            <a:off x="6200554" y="3650768"/>
            <a:ext cx="380846" cy="403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5" name="Google Shape;6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630" y="4231393"/>
            <a:ext cx="4989508" cy="221339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6"/>
          <p:cNvSpPr/>
          <p:nvPr/>
        </p:nvSpPr>
        <p:spPr>
          <a:xfrm>
            <a:off x="1941554" y="4963618"/>
            <a:ext cx="380846" cy="403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5" name="직선 연결선 24"/>
          <p:cNvCxnSpPr>
            <a:stCxn id="24" idx="0"/>
            <a:endCxn id="23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36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7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7"/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37"/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37"/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6" name="Google Shape;626;p37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27" name="Google Shape;627;p37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2" name="Google Shape;632;p37"/>
          <p:cNvSpPr/>
          <p:nvPr/>
        </p:nvSpPr>
        <p:spPr>
          <a:xfrm>
            <a:off x="7839552" y="921611"/>
            <a:ext cx="4038504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날짜 선택 창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시작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-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끝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 선택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구간 글자 나옴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키워드 입력 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검색하기 </a:t>
            </a:r>
            <a:endParaRPr lang="en-US" altLang="ko-KR" sz="1800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 키워드에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해당하는 리스트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나옴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초기화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6631" y="391438"/>
            <a:ext cx="4410807" cy="3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/>
          <p:nvPr/>
        </p:nvSpPr>
        <p:spPr>
          <a:xfrm>
            <a:off x="2030896" y="1435854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7" name="Google Shape;637;p37"/>
          <p:cNvPicPr preferRelativeResize="0"/>
          <p:nvPr/>
        </p:nvPicPr>
        <p:blipFill rotWithShape="1">
          <a:blip r:embed="rId4">
            <a:alphaModFix/>
          </a:blip>
          <a:srcRect b="33240"/>
          <a:stretch/>
        </p:blipFill>
        <p:spPr>
          <a:xfrm>
            <a:off x="2262575" y="4319050"/>
            <a:ext cx="4508487" cy="202474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7"/>
          <p:cNvSpPr/>
          <p:nvPr/>
        </p:nvSpPr>
        <p:spPr>
          <a:xfrm>
            <a:off x="2860547" y="2463664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37"/>
          <p:cNvSpPr/>
          <p:nvPr/>
        </p:nvSpPr>
        <p:spPr>
          <a:xfrm>
            <a:off x="3802345" y="4985163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37"/>
          <p:cNvSpPr/>
          <p:nvPr/>
        </p:nvSpPr>
        <p:spPr>
          <a:xfrm>
            <a:off x="2216845" y="567293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37"/>
          <p:cNvSpPr/>
          <p:nvPr/>
        </p:nvSpPr>
        <p:spPr>
          <a:xfrm>
            <a:off x="5320545" y="4349563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37"/>
          <p:cNvSpPr/>
          <p:nvPr/>
        </p:nvSpPr>
        <p:spPr>
          <a:xfrm>
            <a:off x="5592745" y="567293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6" name="직선 연결선 25"/>
          <p:cNvCxnSpPr>
            <a:stCxn id="25" idx="0"/>
            <a:endCxn id="24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5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3173" y="836286"/>
            <a:ext cx="5477125" cy="14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8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38"/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38"/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38"/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38"/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3" name="Google Shape;653;p38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654" name="Google Shape;654;p38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59" name="Google Shape;659;p38"/>
          <p:cNvSpPr/>
          <p:nvPr/>
        </p:nvSpPr>
        <p:spPr>
          <a:xfrm>
            <a:off x="7807663" y="910496"/>
            <a:ext cx="4031249" cy="5474294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테마 태그 선택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성별 선택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</a:t>
            </a: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대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 결과를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정렬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등록일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순, 출발 빠른 순, 경비 높은 순, 경비 낮은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순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62" name="Google Shape;662;p38"/>
          <p:cNvSpPr/>
          <p:nvPr/>
        </p:nvSpPr>
        <p:spPr>
          <a:xfrm>
            <a:off x="1583630" y="836279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38"/>
          <p:cNvSpPr/>
          <p:nvPr/>
        </p:nvSpPr>
        <p:spPr>
          <a:xfrm>
            <a:off x="1583631" y="1225377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p38"/>
          <p:cNvSpPr/>
          <p:nvPr/>
        </p:nvSpPr>
        <p:spPr>
          <a:xfrm>
            <a:off x="1583629" y="1614475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2586" y="2894677"/>
            <a:ext cx="2677825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/>
          <p:nvPr/>
        </p:nvSpPr>
        <p:spPr>
          <a:xfrm>
            <a:off x="1897429" y="3131150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>
            <a:stCxn id="23" idx="0"/>
            <a:endCxn id="22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31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010" y="807860"/>
            <a:ext cx="5381024" cy="53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9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39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39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39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39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7" name="Google Shape;677;p39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678" name="Google Shape;678;p39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83" name="Google Shape;683;p39"/>
          <p:cNvSpPr/>
          <p:nvPr/>
        </p:nvSpPr>
        <p:spPr>
          <a:xfrm>
            <a:off x="7807659" y="910496"/>
            <a:ext cx="4031259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검색된 </a:t>
            </a: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수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 결과 리스트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추가/취소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리스트 창 불러오는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글쓰기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	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686" name="Google Shape;686;p39"/>
          <p:cNvSpPr/>
          <p:nvPr/>
        </p:nvSpPr>
        <p:spPr>
          <a:xfrm>
            <a:off x="2027094" y="360011"/>
            <a:ext cx="362075" cy="3957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p39"/>
          <p:cNvSpPr/>
          <p:nvPr/>
        </p:nvSpPr>
        <p:spPr>
          <a:xfrm>
            <a:off x="2300176" y="1015288"/>
            <a:ext cx="362075" cy="3957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39"/>
          <p:cNvSpPr/>
          <p:nvPr/>
        </p:nvSpPr>
        <p:spPr>
          <a:xfrm>
            <a:off x="3422075" y="1659807"/>
            <a:ext cx="362075" cy="3957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39"/>
          <p:cNvSpPr/>
          <p:nvPr/>
        </p:nvSpPr>
        <p:spPr>
          <a:xfrm>
            <a:off x="6979369" y="5032495"/>
            <a:ext cx="333183" cy="3482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39"/>
          <p:cNvSpPr/>
          <p:nvPr/>
        </p:nvSpPr>
        <p:spPr>
          <a:xfrm>
            <a:off x="6644098" y="5551717"/>
            <a:ext cx="333183" cy="3482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국내여행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>
            <a:stCxn id="23" idx="0"/>
            <a:endCxn id="22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61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387" y="871375"/>
            <a:ext cx="5685078" cy="526169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0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40"/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40"/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40"/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40"/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1" name="Google Shape;701;p40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702" name="Google Shape;702;p40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/>
            </a:p>
          </p:txBody>
        </p:sp>
      </p:grpSp>
      <p:sp>
        <p:nvSpPr>
          <p:cNvPr id="707" name="Google Shape;707;p40"/>
          <p:cNvSpPr/>
          <p:nvPr/>
        </p:nvSpPr>
        <p:spPr>
          <a:xfrm>
            <a:off x="7807670" y="850725"/>
            <a:ext cx="4070386" cy="56856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상단에 업로드한 이미지 나옴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정보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테마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모집인원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예상 경비 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소개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회원정보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찜하기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버튼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신청하기 버튼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본인이 작성한 </a:t>
            </a:r>
            <a:r>
              <a:rPr lang="ko-KR" altLang="en-US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경우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수정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삭제 가능</a:t>
            </a:r>
          </a:p>
        </p:txBody>
      </p:sp>
      <p:sp>
        <p:nvSpPr>
          <p:cNvPr id="710" name="Google Shape;710;p40"/>
          <p:cNvSpPr/>
          <p:nvPr/>
        </p:nvSpPr>
        <p:spPr>
          <a:xfrm>
            <a:off x="1380738" y="850725"/>
            <a:ext cx="459900" cy="428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20365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40"/>
          <p:cNvSpPr/>
          <p:nvPr/>
        </p:nvSpPr>
        <p:spPr>
          <a:xfrm>
            <a:off x="1380738" y="1681225"/>
            <a:ext cx="459900" cy="428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20365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40"/>
          <p:cNvSpPr/>
          <p:nvPr/>
        </p:nvSpPr>
        <p:spPr>
          <a:xfrm>
            <a:off x="1281663" y="2927950"/>
            <a:ext cx="459900" cy="428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20365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40"/>
          <p:cNvSpPr/>
          <p:nvPr/>
        </p:nvSpPr>
        <p:spPr>
          <a:xfrm>
            <a:off x="5374188" y="657325"/>
            <a:ext cx="459900" cy="428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20365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5" name="Google Shape;715;p40"/>
          <p:cNvSpPr/>
          <p:nvPr/>
        </p:nvSpPr>
        <p:spPr>
          <a:xfrm>
            <a:off x="5526563" y="2709975"/>
            <a:ext cx="459900" cy="428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20365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40"/>
          <p:cNvSpPr/>
          <p:nvPr/>
        </p:nvSpPr>
        <p:spPr>
          <a:xfrm>
            <a:off x="6452649" y="2709975"/>
            <a:ext cx="459900" cy="428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20365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40"/>
          <p:cNvSpPr/>
          <p:nvPr/>
        </p:nvSpPr>
        <p:spPr>
          <a:xfrm>
            <a:off x="6289588" y="5602000"/>
            <a:ext cx="459900" cy="428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20365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2" y="195651"/>
            <a:ext cx="1801429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게시글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상세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7" name="직선 연결선 26"/>
          <p:cNvCxnSpPr>
            <a:stCxn id="26" idx="0"/>
            <a:endCxn id="25" idx="2"/>
          </p:cNvCxnSpPr>
          <p:nvPr/>
        </p:nvCxnSpPr>
        <p:spPr>
          <a:xfrm>
            <a:off x="9609091" y="446575"/>
            <a:ext cx="613901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62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1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41"/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41"/>
          <p:cNvSpPr/>
          <p:nvPr/>
        </p:nvSpPr>
        <p:spPr>
          <a:xfrm>
            <a:off x="12137136" y="0"/>
            <a:ext cx="103632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5" name="Google Shape;725;p41"/>
          <p:cNvSpPr/>
          <p:nvPr/>
        </p:nvSpPr>
        <p:spPr>
          <a:xfrm>
            <a:off x="1467442" y="6729984"/>
            <a:ext cx="10724558" cy="144822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41"/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7" name="Google Shape;727;p41"/>
          <p:cNvGrpSpPr/>
          <p:nvPr/>
        </p:nvGrpSpPr>
        <p:grpSpPr>
          <a:xfrm>
            <a:off x="519514" y="657316"/>
            <a:ext cx="968249" cy="5685653"/>
            <a:chOff x="516127" y="639065"/>
            <a:chExt cx="968249" cy="5685653"/>
          </a:xfrm>
        </p:grpSpPr>
        <p:sp>
          <p:nvSpPr>
            <p:cNvPr id="728" name="Google Shape;728;p41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516127" y="2187250"/>
              <a:ext cx="960120" cy="1041096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/>
            </a:p>
          </p:txBody>
        </p:sp>
      </p:grpSp>
      <p:sp>
        <p:nvSpPr>
          <p:cNvPr id="733" name="Google Shape;733;p41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</a:rPr>
              <a:t>댓글 작성 칸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</a:rPr>
              <a:t>댓글 리스트 칸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</a:rPr>
              <a:t>답글 버튼</a:t>
            </a:r>
            <a:endParaRPr sz="1800" dirty="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</a:rPr>
              <a:t>본인 댓글인 경우 </a:t>
            </a:r>
            <a:endParaRPr lang="en-US" altLang="ko-KR" dirty="0">
              <a:solidFill>
                <a:schemeClr val="dk1"/>
              </a:solidFill>
            </a:endParaRPr>
          </a:p>
          <a:p>
            <a:pPr marL="800100" lvl="1" indent="-34290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</a:rPr>
              <a:t>수정</a:t>
            </a:r>
            <a:r>
              <a:rPr lang="ko-KR" dirty="0">
                <a:solidFill>
                  <a:schemeClr val="dk1"/>
                </a:solidFill>
              </a:rPr>
              <a:t>, 삭제, 등록, 취소 </a:t>
            </a:r>
            <a:r>
              <a:rPr lang="ko-KR" dirty="0" smtClean="0">
                <a:solidFill>
                  <a:schemeClr val="dk1"/>
                </a:solidFill>
              </a:rPr>
              <a:t>버튼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7" name="Google Shape;7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44" y="1419293"/>
            <a:ext cx="5748698" cy="4259132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1"/>
          <p:cNvSpPr/>
          <p:nvPr/>
        </p:nvSpPr>
        <p:spPr>
          <a:xfrm>
            <a:off x="1690605" y="1023085"/>
            <a:ext cx="368646" cy="354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p41"/>
          <p:cNvSpPr/>
          <p:nvPr/>
        </p:nvSpPr>
        <p:spPr>
          <a:xfrm>
            <a:off x="3118991" y="2273128"/>
            <a:ext cx="368646" cy="354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41"/>
          <p:cNvSpPr/>
          <p:nvPr/>
        </p:nvSpPr>
        <p:spPr>
          <a:xfrm>
            <a:off x="6944832" y="2205501"/>
            <a:ext cx="368646" cy="354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1" name="Google Shape;741;p41"/>
          <p:cNvSpPr/>
          <p:nvPr/>
        </p:nvSpPr>
        <p:spPr>
          <a:xfrm>
            <a:off x="6492240" y="2809720"/>
            <a:ext cx="368646" cy="354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2" y="195651"/>
            <a:ext cx="1811825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err="1" smtClean="0">
                <a:solidFill>
                  <a:schemeClr val="tx1">
                    <a:lumMod val="75000"/>
                  </a:schemeClr>
                </a:solidFill>
              </a:rPr>
              <a:t>게시글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상세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>
            <a:stCxn id="23" idx="0"/>
            <a:endCxn id="22" idx="2"/>
          </p:cNvCxnSpPr>
          <p:nvPr/>
        </p:nvCxnSpPr>
        <p:spPr>
          <a:xfrm>
            <a:off x="9619487" y="446575"/>
            <a:ext cx="60350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07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9355" y="657316"/>
            <a:ext cx="987213" cy="5685653"/>
            <a:chOff x="505968" y="639065"/>
            <a:chExt cx="98721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05968" y="3735437"/>
              <a:ext cx="960120" cy="10410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1109960" y="195651"/>
            <a:ext cx="768096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ERD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79" y="1177864"/>
            <a:ext cx="9906568" cy="46398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213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9355" y="657316"/>
            <a:ext cx="987213" cy="5685653"/>
            <a:chOff x="505968" y="639065"/>
            <a:chExt cx="98721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05968" y="3735437"/>
              <a:ext cx="960120" cy="10410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유스케이스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21" y="310895"/>
            <a:ext cx="6655260" cy="622558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4528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8358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6729984"/>
            <a:ext cx="10811256" cy="1280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1514" y="657316"/>
            <a:ext cx="1002792" cy="5685653"/>
            <a:chOff x="490389" y="639065"/>
            <a:chExt cx="1002792" cy="5685653"/>
          </a:xfrm>
        </p:grpSpPr>
        <p:sp>
          <p:nvSpPr>
            <p:cNvPr id="6" name="직사각형 5"/>
            <p:cNvSpPr/>
            <p:nvPr/>
          </p:nvSpPr>
          <p:spPr>
            <a:xfrm>
              <a:off x="490389" y="639065"/>
              <a:ext cx="960120" cy="1041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주제선정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727115" y="1141814"/>
            <a:ext cx="10122408" cy="3132793"/>
            <a:chOff x="1727115" y="1141814"/>
            <a:chExt cx="10122408" cy="3132793"/>
          </a:xfrm>
        </p:grpSpPr>
        <p:sp>
          <p:nvSpPr>
            <p:cNvPr id="35" name="타원 34"/>
            <p:cNvSpPr/>
            <p:nvPr/>
          </p:nvSpPr>
          <p:spPr>
            <a:xfrm>
              <a:off x="3736848" y="1141814"/>
              <a:ext cx="2596896" cy="261187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여행정보 서비스</a:t>
              </a:r>
              <a:endPara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9267867" y="1152756"/>
              <a:ext cx="2581656" cy="2611874"/>
            </a:xfrm>
            <a:prstGeom prst="ellips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소비자</a:t>
              </a:r>
              <a:endPara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1727115" y="1852836"/>
              <a:ext cx="1997964" cy="31768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콘텐츠 정보수집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008632" y="2835651"/>
              <a:ext cx="1575138" cy="38642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콘텐츠 제작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838188" y="1819081"/>
              <a:ext cx="2010579" cy="386421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여행 콘텐츠 제공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838188" y="2835652"/>
              <a:ext cx="2010579" cy="386421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트래픽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2" name="직선 연결선 11"/>
            <p:cNvCxnSpPr>
              <a:stCxn id="25" idx="1"/>
            </p:cNvCxnSpPr>
            <p:nvPr/>
          </p:nvCxnSpPr>
          <p:spPr>
            <a:xfrm flipH="1" flipV="1">
              <a:off x="6419088" y="2011680"/>
              <a:ext cx="419100" cy="612"/>
            </a:xfrm>
            <a:prstGeom prst="line">
              <a:avLst/>
            </a:prstGeom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8848767" y="3028861"/>
              <a:ext cx="419100" cy="612"/>
            </a:xfrm>
            <a:prstGeom prst="line">
              <a:avLst/>
            </a:prstGeom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29" idx="1"/>
            </p:cNvCxnSpPr>
            <p:nvPr/>
          </p:nvCxnSpPr>
          <p:spPr>
            <a:xfrm flipH="1" flipV="1">
              <a:off x="6419088" y="3028861"/>
              <a:ext cx="419100" cy="2"/>
            </a:xfrm>
            <a:prstGeom prst="straightConnector1">
              <a:avLst/>
            </a:prstGeom>
            <a:ln w="762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5" idx="3"/>
            </p:cNvCxnSpPr>
            <p:nvPr/>
          </p:nvCxnSpPr>
          <p:spPr>
            <a:xfrm flipV="1">
              <a:off x="8848767" y="2011680"/>
              <a:ext cx="419100" cy="612"/>
            </a:xfrm>
            <a:prstGeom prst="straightConnector1">
              <a:avLst/>
            </a:prstGeom>
            <a:ln w="762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모서리가 둥근 직사각형 39"/>
            <p:cNvSpPr/>
            <p:nvPr/>
          </p:nvSpPr>
          <p:spPr>
            <a:xfrm>
              <a:off x="6419088" y="3795324"/>
              <a:ext cx="2848779" cy="47928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트래픽 기반 수익 창출</a:t>
              </a:r>
              <a:endParaRPr lang="ko-KR" altLang="en-US" b="1" dirty="0"/>
            </a:p>
          </p:txBody>
        </p:sp>
      </p:grpSp>
      <p:sp>
        <p:nvSpPr>
          <p:cNvPr id="42" name="대각선 방향의 모서리가 둥근 사각형 41"/>
          <p:cNvSpPr/>
          <p:nvPr/>
        </p:nvSpPr>
        <p:spPr>
          <a:xfrm>
            <a:off x="1988819" y="5415191"/>
            <a:ext cx="9860703" cy="92777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인터넷상에서 송수신 되는 모든 통신의 양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홈페이지를 열고 페이지는 넘기고</a:t>
            </a:r>
            <a:r>
              <a:rPr lang="en-US" altLang="ko-KR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이미지나 동영상을 다운 </a:t>
            </a:r>
            <a:r>
              <a:rPr lang="ko-KR" altLang="en-US" sz="1400" dirty="0" err="1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받을때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등등 모든 파일이 들어오고 나가는 것</a:t>
            </a:r>
            <a:endParaRPr lang="ko-KR" altLang="en-US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008632" y="4940569"/>
            <a:ext cx="1575138" cy="3864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트래픽이란</a:t>
            </a:r>
            <a:r>
              <a:rPr lang="en-US" altLang="ko-KR" b="1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41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9355" y="657316"/>
            <a:ext cx="987213" cy="5685653"/>
            <a:chOff x="505968" y="639065"/>
            <a:chExt cx="98721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05968" y="3735437"/>
              <a:ext cx="960120" cy="10410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455700" y="3925264"/>
            <a:ext cx="8661344" cy="2607821"/>
            <a:chOff x="2059074" y="2695825"/>
            <a:chExt cx="8661344" cy="26078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7917" y="2699371"/>
              <a:ext cx="2602501" cy="260250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611" y="2697598"/>
              <a:ext cx="2653817" cy="260604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074" y="2695825"/>
              <a:ext cx="2606048" cy="2606048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2167957" y="2230542"/>
            <a:ext cx="9434749" cy="1449994"/>
            <a:chOff x="2095208" y="755508"/>
            <a:chExt cx="9434749" cy="144999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261" y="780421"/>
              <a:ext cx="1368466" cy="136846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329" y="780421"/>
              <a:ext cx="1287361" cy="136846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9851" y="780421"/>
              <a:ext cx="1280106" cy="142508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433" y="755508"/>
              <a:ext cx="1621340" cy="14499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2095208" y="786747"/>
              <a:ext cx="1366451" cy="1366451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292" y="780422"/>
              <a:ext cx="1207539" cy="142508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375" y="1293618"/>
              <a:ext cx="1401873" cy="637446"/>
            </a:xfrm>
            <a:prstGeom prst="rect">
              <a:avLst/>
            </a:prstGeom>
          </p:spPr>
        </p:pic>
      </p:grpSp>
      <p:cxnSp>
        <p:nvCxnSpPr>
          <p:cNvPr id="55" name="직선 연결선 54"/>
          <p:cNvCxnSpPr/>
          <p:nvPr/>
        </p:nvCxnSpPr>
        <p:spPr>
          <a:xfrm>
            <a:off x="1432560" y="1970958"/>
            <a:ext cx="10655808" cy="3281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473633" y="3866276"/>
            <a:ext cx="10655808" cy="3281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1848026" y="810122"/>
            <a:ext cx="9856462" cy="1414921"/>
            <a:chOff x="1848026" y="810122"/>
            <a:chExt cx="9856462" cy="141492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026" y="810122"/>
              <a:ext cx="1414921" cy="1414921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334" y="810122"/>
              <a:ext cx="1414921" cy="1414921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9567" y="810122"/>
              <a:ext cx="1414921" cy="1414921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950" y="810122"/>
              <a:ext cx="1414921" cy="1414921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642" y="810122"/>
              <a:ext cx="1414921" cy="1414921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258" y="810122"/>
              <a:ext cx="1414921" cy="141492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459878" y="195651"/>
            <a:ext cx="141817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개발환경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3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헤더</a:t>
            </a: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모든 페이지 적용</a:t>
            </a: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 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 err="1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호버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시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메뉴 판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보이기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시 로그아웃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마이 페이지 변경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국내여행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커뮤니티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페이지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로고 </a:t>
            </a:r>
            <a:r>
              <a:rPr lang="en-US" altLang="ko-KR" sz="14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swiper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메인 </a:t>
            </a:r>
            <a:r>
              <a:rPr lang="ko-KR" altLang="en-US" sz="14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베너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각</a:t>
            </a:r>
            <a:r>
              <a:rPr lang="en-US" altLang="ko-KR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로고와 동시에 </a:t>
            </a:r>
            <a:r>
              <a:rPr lang="en-US" altLang="ko-KR" sz="14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swiper</a:t>
            </a: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923544"/>
            <a:ext cx="5701493" cy="592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6" y="1762484"/>
            <a:ext cx="5701493" cy="4635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BC7823C-448E-404F-B457-290B072B2FEE}"/>
              </a:ext>
            </a:extLst>
          </p:cNvPr>
          <p:cNvSpPr/>
          <p:nvPr/>
        </p:nvSpPr>
        <p:spPr>
          <a:xfrm>
            <a:off x="4561969" y="6052683"/>
            <a:ext cx="311783" cy="34515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5" name="타원 1">
            <a:extLst>
              <a:ext uri="{FF2B5EF4-FFF2-40B4-BE49-F238E27FC236}">
                <a16:creationId xmlns:a16="http://schemas.microsoft.com/office/drawing/2014/main" id="{12BF81B4-619A-2CFF-D8B5-E844FC893ABE}"/>
              </a:ext>
            </a:extLst>
          </p:cNvPr>
          <p:cNvSpPr/>
          <p:nvPr/>
        </p:nvSpPr>
        <p:spPr>
          <a:xfrm>
            <a:off x="2886466" y="797717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>
                <a:ea typeface="맑은 고딕"/>
              </a:rPr>
              <a:t>1-4</a:t>
            </a:r>
          </a:p>
        </p:txBody>
      </p:sp>
      <p:sp>
        <p:nvSpPr>
          <p:cNvPr id="27" name="타원 1">
            <a:extLst>
              <a:ext uri="{FF2B5EF4-FFF2-40B4-BE49-F238E27FC236}">
                <a16:creationId xmlns:a16="http://schemas.microsoft.com/office/drawing/2014/main" id="{12BF81B4-619A-2CFF-D8B5-E844FC893ABE}"/>
              </a:ext>
            </a:extLst>
          </p:cNvPr>
          <p:cNvSpPr/>
          <p:nvPr/>
        </p:nvSpPr>
        <p:spPr>
          <a:xfrm>
            <a:off x="5768556" y="747587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 smtClean="0">
                <a:ea typeface="맑은 고딕"/>
              </a:rPr>
              <a:t>1-2</a:t>
            </a:r>
            <a:endParaRPr lang="en-US" altLang="ko-KR" sz="1100" dirty="0">
              <a:ea typeface="맑은 고딕"/>
            </a:endParaRPr>
          </a:p>
        </p:txBody>
      </p:sp>
      <p:sp>
        <p:nvSpPr>
          <p:cNvPr id="28" name="타원 1">
            <a:extLst>
              <a:ext uri="{FF2B5EF4-FFF2-40B4-BE49-F238E27FC236}">
                <a16:creationId xmlns:a16="http://schemas.microsoft.com/office/drawing/2014/main" id="{12BF81B4-619A-2CFF-D8B5-E844FC893ABE}"/>
              </a:ext>
            </a:extLst>
          </p:cNvPr>
          <p:cNvSpPr/>
          <p:nvPr/>
        </p:nvSpPr>
        <p:spPr>
          <a:xfrm>
            <a:off x="2246604" y="1381272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 smtClean="0">
                <a:ea typeface="맑은 고딕"/>
              </a:rPr>
              <a:t>1-1</a:t>
            </a:r>
            <a:endParaRPr lang="en-US" altLang="ko-KR" sz="1100" dirty="0">
              <a:ea typeface="맑은 고딕"/>
            </a:endParaRPr>
          </a:p>
        </p:txBody>
      </p:sp>
      <p:sp>
        <p:nvSpPr>
          <p:cNvPr id="29" name="타원 1">
            <a:extLst>
              <a:ext uri="{FF2B5EF4-FFF2-40B4-BE49-F238E27FC236}">
                <a16:creationId xmlns:a16="http://schemas.microsoft.com/office/drawing/2014/main" id="{12BF81B4-619A-2CFF-D8B5-E844FC893ABE}"/>
              </a:ext>
            </a:extLst>
          </p:cNvPr>
          <p:cNvSpPr/>
          <p:nvPr/>
        </p:nvSpPr>
        <p:spPr>
          <a:xfrm>
            <a:off x="6106784" y="1359947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 smtClean="0">
                <a:ea typeface="맑은 고딕"/>
              </a:rPr>
              <a:t>1-3</a:t>
            </a:r>
            <a:endParaRPr lang="en-US" altLang="ko-KR" sz="11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8668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3" y="894481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모바일 헤더</a:t>
            </a: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모든 페이지 적용</a:t>
            </a: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햄버거 버튼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메뉴 판            애니메이션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적용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글씨들 클릭 시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페이지 이동 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위 화살표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페이지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상단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8" name="Picture 2" descr="A screenshot of a phone&#10;&#10;자동 생성된 설명">
            <a:extLst>
              <a:ext uri="{FF2B5EF4-FFF2-40B4-BE49-F238E27FC236}">
                <a16:creationId xmlns:a16="http://schemas.microsoft.com/office/drawing/2014/main" id="{BA529EC1-B844-49DE-E886-8AF8984D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19" y="314428"/>
            <a:ext cx="3049425" cy="586766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F99537C-7CD0-A949-3399-40F6CAAC7CAE}"/>
              </a:ext>
            </a:extLst>
          </p:cNvPr>
          <p:cNvSpPr/>
          <p:nvPr/>
        </p:nvSpPr>
        <p:spPr>
          <a:xfrm>
            <a:off x="2286612" y="5810623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>
                <a:ea typeface="맑은 고딕"/>
              </a:rPr>
              <a:t>1-1</a:t>
            </a:r>
          </a:p>
        </p:txBody>
      </p:sp>
      <p:sp>
        <p:nvSpPr>
          <p:cNvPr id="25" name="타원 1">
            <a:extLst>
              <a:ext uri="{FF2B5EF4-FFF2-40B4-BE49-F238E27FC236}">
                <a16:creationId xmlns:a16="http://schemas.microsoft.com/office/drawing/2014/main" id="{D675D46E-25BE-7590-B0A2-BC4D4F43A247}"/>
              </a:ext>
            </a:extLst>
          </p:cNvPr>
          <p:cNvSpPr/>
          <p:nvPr/>
        </p:nvSpPr>
        <p:spPr>
          <a:xfrm>
            <a:off x="4319551" y="6065192"/>
            <a:ext cx="587814" cy="4202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ea typeface="맑은 고딕"/>
              </a:rPr>
              <a:t>1-3</a:t>
            </a:r>
            <a:endParaRPr lang="ko-KR" altLang="en-US" sz="1100" dirty="0"/>
          </a:p>
        </p:txBody>
      </p:sp>
      <p:sp>
        <p:nvSpPr>
          <p:cNvPr id="26" name="타원 1">
            <a:extLst>
              <a:ext uri="{FF2B5EF4-FFF2-40B4-BE49-F238E27FC236}">
                <a16:creationId xmlns:a16="http://schemas.microsoft.com/office/drawing/2014/main" id="{105D7F67-57D2-8BED-7965-B57A5650013B}"/>
              </a:ext>
            </a:extLst>
          </p:cNvPr>
          <p:cNvSpPr/>
          <p:nvPr/>
        </p:nvSpPr>
        <p:spPr>
          <a:xfrm>
            <a:off x="6016017" y="5766394"/>
            <a:ext cx="587814" cy="4202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ea typeface="맑은 고딕"/>
              </a:rPr>
              <a:t>1-2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7497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Jquery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 이용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슬라이드 기능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버튼 클릭 시 한 칸씩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29" y="1319522"/>
            <a:ext cx="5949920" cy="3982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6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제목 위쪽 도착 시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스크롤 기능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오른쪽에서 이미지 나타남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44" y="1698412"/>
            <a:ext cx="5342911" cy="3857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7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각 여행 버튼 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버튼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색상 변경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버튼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원래 이미지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  빠지고 다른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이미지 들어오기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여행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hover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왼쪽에서 검은 판이  들어오면서 여행 제목이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보임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81" y="1542755"/>
            <a:ext cx="5679476" cy="3407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타원 27"/>
          <p:cNvSpPr/>
          <p:nvPr/>
        </p:nvSpPr>
        <p:spPr>
          <a:xfrm>
            <a:off x="1826600" y="1766002"/>
            <a:ext cx="170024" cy="15624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788421" y="1948464"/>
            <a:ext cx="1236142" cy="1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802894" y="3669878"/>
            <a:ext cx="1205065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1802894" y="1948466"/>
            <a:ext cx="5847" cy="172141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 flipV="1">
            <a:off x="3004148" y="1933762"/>
            <a:ext cx="2118" cy="173611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타원 1">
            <a:extLst>
              <a:ext uri="{FF2B5EF4-FFF2-40B4-BE49-F238E27FC236}">
                <a16:creationId xmlns:a16="http://schemas.microsoft.com/office/drawing/2014/main" id="{9016EEE3-59F7-1AFA-E716-2B25EBF33BBC}"/>
              </a:ext>
            </a:extLst>
          </p:cNvPr>
          <p:cNvSpPr/>
          <p:nvPr/>
        </p:nvSpPr>
        <p:spPr>
          <a:xfrm>
            <a:off x="1833703" y="3675270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>
                <a:ea typeface="맑은 고딕"/>
              </a:rPr>
              <a:t>1-1</a:t>
            </a:r>
          </a:p>
        </p:txBody>
      </p:sp>
      <p:sp>
        <p:nvSpPr>
          <p:cNvPr id="23" name="타원 1">
            <a:extLst>
              <a:ext uri="{FF2B5EF4-FFF2-40B4-BE49-F238E27FC236}">
                <a16:creationId xmlns:a16="http://schemas.microsoft.com/office/drawing/2014/main" id="{EB760DF8-FB85-2DE1-6591-43DE0192D9AC}"/>
              </a:ext>
            </a:extLst>
          </p:cNvPr>
          <p:cNvSpPr/>
          <p:nvPr/>
        </p:nvSpPr>
        <p:spPr>
          <a:xfrm>
            <a:off x="4580914" y="4948612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>
                <a:ea typeface="맑은 고딕"/>
              </a:rPr>
              <a:t>2-1</a:t>
            </a:r>
          </a:p>
        </p:txBody>
      </p:sp>
      <p:sp>
        <p:nvSpPr>
          <p:cNvPr id="24" name="타원 1">
            <a:extLst>
              <a:ext uri="{FF2B5EF4-FFF2-40B4-BE49-F238E27FC236}">
                <a16:creationId xmlns:a16="http://schemas.microsoft.com/office/drawing/2014/main" id="{8F87E305-9A63-0F85-DE80-121664F9165C}"/>
              </a:ext>
            </a:extLst>
          </p:cNvPr>
          <p:cNvSpPr/>
          <p:nvPr/>
        </p:nvSpPr>
        <p:spPr>
          <a:xfrm>
            <a:off x="7207809" y="1539665"/>
            <a:ext cx="567762" cy="4302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 dirty="0">
                <a:ea typeface="맑은 고딕"/>
              </a:rPr>
              <a:t>1-2</a:t>
            </a:r>
          </a:p>
        </p:txBody>
      </p:sp>
    </p:spTree>
    <p:extLst>
      <p:ext uri="{BB962C8B-B14F-4D97-AF65-F5344CB8AC3E}">
        <p14:creationId xmlns:p14="http://schemas.microsoft.com/office/powerpoint/2010/main" val="56956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9355" y="657316"/>
            <a:ext cx="987213" cy="5685653"/>
            <a:chOff x="505968" y="639065"/>
            <a:chExt cx="98721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05968" y="5283622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회원가입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69" y="866429"/>
            <a:ext cx="4557467" cy="5476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유효성 검사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아이디 길이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4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자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비밀번호 길이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6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자 이상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이메일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@ .com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있어야함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생년월일 길이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6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자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③번 클릭 시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2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번에 입력한 유저 정보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에 추가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44784" y="1571936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2846373" y="1796557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8" name="타원 27"/>
          <p:cNvSpPr/>
          <p:nvPr/>
        </p:nvSpPr>
        <p:spPr>
          <a:xfrm rot="150311">
            <a:off x="2783257" y="5741002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2880461" y="2256441"/>
            <a:ext cx="3540747" cy="1450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2856315" y="5553688"/>
            <a:ext cx="3547114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2880461" y="2256443"/>
            <a:ext cx="10620" cy="3297245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6388710" y="2270943"/>
            <a:ext cx="14719" cy="328731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34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84" y="848473"/>
            <a:ext cx="4077053" cy="5494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15595" y="-1"/>
            <a:ext cx="10776405" cy="1085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3259" y="657316"/>
            <a:ext cx="993309" cy="5685653"/>
            <a:chOff x="499872" y="639065"/>
            <a:chExt cx="99330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99872" y="5283622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로그인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아이디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비밀번호 입력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유저 정보에 없으면 ②        오류 메시지 표시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③ 메인 페이지에 유저 정보 이동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dirty="0" smtClean="0"/>
          </a:p>
        </p:txBody>
      </p:sp>
      <p:sp>
        <p:nvSpPr>
          <p:cNvPr id="26" name="타원 25"/>
          <p:cNvSpPr/>
          <p:nvPr/>
        </p:nvSpPr>
        <p:spPr>
          <a:xfrm>
            <a:off x="2947656" y="2157736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8" name="타원 27"/>
          <p:cNvSpPr/>
          <p:nvPr/>
        </p:nvSpPr>
        <p:spPr>
          <a:xfrm>
            <a:off x="3284709" y="3884607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3119714" y="2523648"/>
            <a:ext cx="3052610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 flipV="1">
            <a:off x="6159508" y="2519124"/>
            <a:ext cx="3806" cy="130837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128724" y="3827500"/>
            <a:ext cx="3034590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3128724" y="2519124"/>
            <a:ext cx="0" cy="1308377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5378244" y="1940044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2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3259" y="657316"/>
            <a:ext cx="993309" cy="5685653"/>
            <a:chOff x="499872" y="639065"/>
            <a:chExt cx="99330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99872" y="5283622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마이페이지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이미지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② 클릭 시 사진 파일 업로드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③ 클릭 시 사진 삭제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④ 유저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변경 작성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이름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이메일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생년월일      유저 정보 변경 가능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⑤ 유저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정보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수정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①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④  정보 변경  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72" y="1792454"/>
            <a:ext cx="5701493" cy="3245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타원 23"/>
          <p:cNvSpPr/>
          <p:nvPr/>
        </p:nvSpPr>
        <p:spPr>
          <a:xfrm>
            <a:off x="3284709" y="2179433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5194626" y="3008145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6" name="타원 25"/>
          <p:cNvSpPr/>
          <p:nvPr/>
        </p:nvSpPr>
        <p:spPr>
          <a:xfrm>
            <a:off x="3468327" y="4041324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6695844" y="4533534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8" name="타원 27"/>
          <p:cNvSpPr/>
          <p:nvPr/>
        </p:nvSpPr>
        <p:spPr>
          <a:xfrm>
            <a:off x="3463663" y="4533534"/>
            <a:ext cx="367236" cy="3400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791456" y="3415187"/>
            <a:ext cx="1175770" cy="9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791456" y="4700016"/>
            <a:ext cx="1179576" cy="914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4802076" y="3400783"/>
            <a:ext cx="0" cy="1308377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 flipV="1">
            <a:off x="5967226" y="3415283"/>
            <a:ext cx="3806" cy="130837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6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클릭 시 해당 글 번호를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조회 후 상세페이지로 이동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정렬순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최신순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조회순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해당 조건에 맞는 쿼리로 </a:t>
            </a:r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조회하여 정렬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게시물 클릭 시 해당 글 번호의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 조회수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+1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02" y="1731602"/>
            <a:ext cx="5773179" cy="3367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5F17F609-BFB0-8EDA-C0DB-53B33D3E8DF7}"/>
              </a:ext>
            </a:extLst>
          </p:cNvPr>
          <p:cNvSpPr/>
          <p:nvPr/>
        </p:nvSpPr>
        <p:spPr>
          <a:xfrm>
            <a:off x="2194838" y="2711511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9747C6B-0794-F974-4318-6D72488B3FA5}"/>
              </a:ext>
            </a:extLst>
          </p:cNvPr>
          <p:cNvSpPr/>
          <p:nvPr/>
        </p:nvSpPr>
        <p:spPr>
          <a:xfrm>
            <a:off x="6550938" y="173160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8C87605-88D4-46C8-F333-F9AC8D809544}"/>
              </a:ext>
            </a:extLst>
          </p:cNvPr>
          <p:cNvSpPr/>
          <p:nvPr/>
        </p:nvSpPr>
        <p:spPr>
          <a:xfrm>
            <a:off x="5003897" y="4192521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524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12202" y="8789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95032" y="6690367"/>
            <a:ext cx="10716429" cy="1697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0211" y="657316"/>
            <a:ext cx="990600" cy="5685653"/>
            <a:chOff x="502581" y="639065"/>
            <a:chExt cx="990600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02581" y="639065"/>
              <a:ext cx="960120" cy="1041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008632" y="1052190"/>
            <a:ext cx="5835354" cy="1775292"/>
            <a:chOff x="2095097" y="531641"/>
            <a:chExt cx="5835354" cy="1775292"/>
          </a:xfrm>
        </p:grpSpPr>
        <p:sp>
          <p:nvSpPr>
            <p:cNvPr id="26" name="직사각형 25"/>
            <p:cNvSpPr/>
            <p:nvPr/>
          </p:nvSpPr>
          <p:spPr>
            <a:xfrm>
              <a:off x="2095097" y="1189229"/>
              <a:ext cx="4859528" cy="495724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smtClean="0"/>
                <a:t>여행 일정 서비스가 반드시 필요하지 않다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097" y="531641"/>
              <a:ext cx="3640328" cy="505223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콘텐츠 수집 및 관리가 어렵다</a:t>
              </a:r>
              <a:r>
                <a:rPr lang="en-US" altLang="ko-KR" dirty="0" smtClean="0"/>
                <a:t>.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097" y="1837318"/>
              <a:ext cx="5835354" cy="469615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</a:t>
              </a:r>
              <a:r>
                <a:rPr lang="ko-KR" altLang="en-US" dirty="0" smtClean="0"/>
                <a:t>콘텐츠의 양과 질로 블로그 </a:t>
              </a:r>
              <a:r>
                <a:rPr lang="en-US" altLang="ko-KR" dirty="0" smtClean="0"/>
                <a:t>&amp; </a:t>
              </a:r>
              <a:r>
                <a:rPr lang="ko-KR" altLang="en-US" dirty="0" smtClean="0"/>
                <a:t>카페를 이길수 없다</a:t>
              </a:r>
              <a:r>
                <a:rPr lang="en-US" altLang="ko-KR" dirty="0" smtClean="0"/>
                <a:t>.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주제선정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008632" y="512999"/>
            <a:ext cx="3069770" cy="44658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기존의 여행 정보 서비스</a:t>
            </a:r>
            <a:endParaRPr lang="ko-KR" altLang="en-US" b="1" dirty="0"/>
          </a:p>
        </p:txBody>
      </p:sp>
      <p:sp>
        <p:nvSpPr>
          <p:cNvPr id="34" name="대각선 방향의 모서리가 잘린 사각형 33"/>
          <p:cNvSpPr/>
          <p:nvPr/>
        </p:nvSpPr>
        <p:spPr>
          <a:xfrm>
            <a:off x="2008632" y="3753688"/>
            <a:ext cx="9942576" cy="2589281"/>
          </a:xfrm>
          <a:prstGeom prst="snip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블로그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카페에서 최신 후기와 다양한 경험담을 만나볼 수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여행정보 양 </a:t>
            </a:r>
            <a:r>
              <a:rPr lang="en-US" altLang="ko-KR" dirty="0" smtClean="0"/>
              <a:t>x)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여러 사람들의 다양한 팁을 얻을 수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여행정보  질 </a:t>
            </a:r>
            <a:r>
              <a:rPr lang="en-US" altLang="ko-KR" dirty="0"/>
              <a:t>x</a:t>
            </a:r>
            <a:r>
              <a:rPr lang="en-US" altLang="ko-KR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다양한 </a:t>
            </a:r>
            <a:r>
              <a:rPr lang="ko-KR" altLang="en-US" dirty="0"/>
              <a:t>여행 팁</a:t>
            </a:r>
            <a:r>
              <a:rPr lang="en-US" altLang="ko-KR" dirty="0"/>
              <a:t>, </a:t>
            </a:r>
            <a:r>
              <a:rPr lang="ko-KR" altLang="en-US" dirty="0"/>
              <a:t>여행자 리뷰</a:t>
            </a:r>
            <a:r>
              <a:rPr lang="en-US" altLang="ko-KR" dirty="0"/>
              <a:t>, </a:t>
            </a:r>
            <a:r>
              <a:rPr lang="ko-KR" altLang="en-US" dirty="0"/>
              <a:t>감성적인 사진 등 결합되어야 콘텐츠 가치를 인정받을 수 있는데 직접 경험하지 않고서는 콘텐츠  수집에 한계가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08632" y="3214497"/>
            <a:ext cx="3533776" cy="44658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기존의 여행 정보 서비스 단점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015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사진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업로드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선택 시 작성할 글 번호와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함께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이미지 명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 추가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세션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(id)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값을 사용하여 로그인한 회원 정보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에서 조회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검사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각각 텍스트에 빈 값이 들어 있을 경우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 추가 불가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통과 시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 추가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45" y="3028953"/>
            <a:ext cx="4456083" cy="3368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38" y="307360"/>
            <a:ext cx="2596896" cy="2514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74FC8BD-5042-1FBA-49D8-7DA26390B91B}"/>
              </a:ext>
            </a:extLst>
          </p:cNvPr>
          <p:cNvSpPr/>
          <p:nvPr/>
        </p:nvSpPr>
        <p:spPr>
          <a:xfrm>
            <a:off x="2850280" y="247819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DB317B8-F967-2AD3-FFEE-DE4DF6CCD86B}"/>
              </a:ext>
            </a:extLst>
          </p:cNvPr>
          <p:cNvSpPr/>
          <p:nvPr/>
        </p:nvSpPr>
        <p:spPr>
          <a:xfrm>
            <a:off x="5889121" y="387415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08EF561-DB39-0B7A-49E8-0E6E5416209F}"/>
              </a:ext>
            </a:extLst>
          </p:cNvPr>
          <p:cNvSpPr/>
          <p:nvPr/>
        </p:nvSpPr>
        <p:spPr>
          <a:xfrm>
            <a:off x="3538393" y="4303015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AF0DD62-589D-8633-A7A3-23F5857AF575}"/>
              </a:ext>
            </a:extLst>
          </p:cNvPr>
          <p:cNvSpPr/>
          <p:nvPr/>
        </p:nvSpPr>
        <p:spPr>
          <a:xfrm>
            <a:off x="6221802" y="5796523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843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3" y="868675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 버튼 누를 시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이미지 업로드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사진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삭제 버튼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생성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③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제목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장소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소개 텍스트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변경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가능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④ 확인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변경된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정보 업데이트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④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①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삭제 버튼 누를 시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에서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이미지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글 삭제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D962440-A381-6734-8A93-0462CDC97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59" y="3373339"/>
            <a:ext cx="4368682" cy="3229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7CC0D7-BD71-44A1-4A71-6E00077BB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55" y="725573"/>
            <a:ext cx="4384937" cy="2437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CD0E639-C96F-0C0D-5678-5DEAA6518A13}"/>
              </a:ext>
            </a:extLst>
          </p:cNvPr>
          <p:cNvSpPr/>
          <p:nvPr/>
        </p:nvSpPr>
        <p:spPr>
          <a:xfrm>
            <a:off x="5481876" y="6318144"/>
            <a:ext cx="362333" cy="2850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918E507-CE07-F7FF-DE1D-B7BDEFDFDC34}"/>
              </a:ext>
            </a:extLst>
          </p:cNvPr>
          <p:cNvSpPr/>
          <p:nvPr/>
        </p:nvSpPr>
        <p:spPr>
          <a:xfrm>
            <a:off x="2497884" y="255603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683D9C7-B96B-FF9D-E737-602F1416CC61}"/>
              </a:ext>
            </a:extLst>
          </p:cNvPr>
          <p:cNvSpPr/>
          <p:nvPr/>
        </p:nvSpPr>
        <p:spPr>
          <a:xfrm>
            <a:off x="3795335" y="460357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F20DCFE-5540-850B-1E5C-EE38E55B7EBB}"/>
              </a:ext>
            </a:extLst>
          </p:cNvPr>
          <p:cNvSpPr/>
          <p:nvPr/>
        </p:nvSpPr>
        <p:spPr>
          <a:xfrm>
            <a:off x="6798421" y="5229937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pic>
        <p:nvPicPr>
          <p:cNvPr id="29" name="그림 28" descr="텍스트, 폰트, 상징, 번호이(가) 표시된 사진&#10;&#10;자동 생성된 설명">
            <a:extLst>
              <a:ext uri="{FF2B5EF4-FFF2-40B4-BE49-F238E27FC236}">
                <a16:creationId xmlns:a16="http://schemas.microsoft.com/office/drawing/2014/main" id="{61256F6E-50D8-7CC7-6ED6-23E9B0D00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19" y="5641776"/>
            <a:ext cx="1057317" cy="676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52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6F3D08B4-7BF9-9D09-CD36-EB528AF83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4014" y="4168696"/>
            <a:ext cx="4182957" cy="1732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60936" y="0"/>
            <a:ext cx="124968" cy="679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6664" y="657316"/>
            <a:ext cx="1009904" cy="5685654"/>
            <a:chOff x="483277" y="639065"/>
            <a:chExt cx="1009904" cy="5685654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3277" y="5283623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13848" y="195651"/>
            <a:ext cx="166420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구현페이지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커뮤니티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0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807662" y="923544"/>
            <a:ext cx="4070393" cy="5474294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텍스트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입력 후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등록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클릭 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DB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에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해당된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글 번호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     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회원아이디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텍스트 등록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세션의 아이디와 댓글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작성자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아이디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=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수정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삭제  생성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등록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버튼 클릭 시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변경된 텍스트 업데이트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취소 클릭 시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댓글 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수정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취소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D632E9-1913-EDE8-B987-2EDFDE48D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8026" y="1563432"/>
            <a:ext cx="4179266" cy="1865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AA521436-29E1-6829-5D05-D6C09BA8D0E5}"/>
              </a:ext>
            </a:extLst>
          </p:cNvPr>
          <p:cNvSpPr/>
          <p:nvPr/>
        </p:nvSpPr>
        <p:spPr>
          <a:xfrm>
            <a:off x="4421301" y="2457464"/>
            <a:ext cx="304704" cy="3254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A4E5E85-2B17-E0EE-99CF-9C6800F7ED56}"/>
              </a:ext>
            </a:extLst>
          </p:cNvPr>
          <p:cNvSpPr/>
          <p:nvPr/>
        </p:nvSpPr>
        <p:spPr>
          <a:xfrm>
            <a:off x="4358769" y="5024160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1ACC518-915F-3DF4-CC0E-AFF59FAE6AA9}"/>
              </a:ext>
            </a:extLst>
          </p:cNvPr>
          <p:cNvSpPr/>
          <p:nvPr/>
        </p:nvSpPr>
        <p:spPr>
          <a:xfrm>
            <a:off x="6405420" y="1528392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48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8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7" name="Google Shape;1097;p58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8" name="Google Shape;1098;p58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9" name="Google Shape;1099;p58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0" name="Google Shape;1100;p58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01" name="Google Shape;1101;p58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102" name="Google Shape;1102;p58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4" name="Google Shape;1104;p58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06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1107" name="Google Shape;1107;p58"/>
          <p:cNvSpPr/>
          <p:nvPr/>
        </p:nvSpPr>
        <p:spPr>
          <a:xfrm>
            <a:off x="7807662" y="923544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사진 이미지 파일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선택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파일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 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DB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저장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2.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여행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정보 입력 및 옵션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선택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 선택 시 달력 나옴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권역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 시 관련 시/군/구 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지금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작성 중인 회원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정보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아이디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=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정보 불러옴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작성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완료 시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저장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유효성 검사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지역, 테마, 모집인원, 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경비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소개, 제목 중 빈칸이 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있으면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경고창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띄우기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취소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후 </a:t>
            </a:r>
            <a:r>
              <a:rPr lang="ko-KR" sz="1800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뒤로가기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108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1109" name="Google Shape;1109;p58"/>
          <p:cNvCxnSpPr>
            <a:stCxn id="1108" idx="0"/>
            <a:endCxn id="1106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110" name="Google Shape;111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2205" y="1219730"/>
            <a:ext cx="5175629" cy="46159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58"/>
          <p:cNvSpPr/>
          <p:nvPr/>
        </p:nvSpPr>
        <p:spPr>
          <a:xfrm>
            <a:off x="2402256" y="833597"/>
            <a:ext cx="357243" cy="3343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2" name="Google Shape;1112;p58"/>
          <p:cNvSpPr/>
          <p:nvPr/>
        </p:nvSpPr>
        <p:spPr>
          <a:xfrm>
            <a:off x="1918474" y="1723492"/>
            <a:ext cx="389176" cy="32348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3" name="Google Shape;1113;p58"/>
          <p:cNvSpPr/>
          <p:nvPr/>
        </p:nvSpPr>
        <p:spPr>
          <a:xfrm>
            <a:off x="5737891" y="901563"/>
            <a:ext cx="331527" cy="3042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4" name="Google Shape;1114;p58"/>
          <p:cNvSpPr/>
          <p:nvPr/>
        </p:nvSpPr>
        <p:spPr>
          <a:xfrm>
            <a:off x="1889820" y="5138104"/>
            <a:ext cx="341040" cy="3275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5" name="Google Shape;1115;p58"/>
          <p:cNvSpPr/>
          <p:nvPr/>
        </p:nvSpPr>
        <p:spPr>
          <a:xfrm>
            <a:off x="1877244" y="5654654"/>
            <a:ext cx="366192" cy="3619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6" name="Google Shape;11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923" y="1632400"/>
            <a:ext cx="968125" cy="1028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8074" y="1829574"/>
            <a:ext cx="968125" cy="1998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58"/>
          <p:cNvSpPr/>
          <p:nvPr/>
        </p:nvSpPr>
        <p:spPr>
          <a:xfrm>
            <a:off x="3322970" y="2055531"/>
            <a:ext cx="7518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9" name="Google Shape;1119;p58"/>
          <p:cNvSpPr/>
          <p:nvPr/>
        </p:nvSpPr>
        <p:spPr>
          <a:xfrm>
            <a:off x="4152675" y="1296647"/>
            <a:ext cx="753937" cy="3701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1020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000" y="1378498"/>
            <a:ext cx="5532459" cy="424341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59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6" name="Google Shape;1126;p59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7" name="Google Shape;1127;p59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59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9" name="Google Shape;1129;p59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0" name="Google Shape;1130;p59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131" name="Google Shape;1131;p59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36" name="Google Shape;1136;p59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검색창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태그 필터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정렬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결과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처음에는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전체 리스트 불러옴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1139" name="Google Shape;1139;p59"/>
          <p:cNvSpPr/>
          <p:nvPr/>
        </p:nvSpPr>
        <p:spPr>
          <a:xfrm>
            <a:off x="3865480" y="1818885"/>
            <a:ext cx="378985" cy="3463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0" name="Google Shape;1140;p59"/>
          <p:cNvSpPr/>
          <p:nvPr/>
        </p:nvSpPr>
        <p:spPr>
          <a:xfrm>
            <a:off x="3247969" y="2552807"/>
            <a:ext cx="378985" cy="3463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1" name="Google Shape;1141;p59"/>
          <p:cNvSpPr/>
          <p:nvPr/>
        </p:nvSpPr>
        <p:spPr>
          <a:xfrm>
            <a:off x="6450807" y="2527992"/>
            <a:ext cx="378985" cy="3463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2" name="Google Shape;1142;p59"/>
          <p:cNvSpPr/>
          <p:nvPr/>
        </p:nvSpPr>
        <p:spPr>
          <a:xfrm>
            <a:off x="2294884" y="2552807"/>
            <a:ext cx="378985" cy="3463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3" name="Google Shape;1108;p58"/>
          <p:cNvSpPr/>
          <p:nvPr/>
        </p:nvSpPr>
        <p:spPr>
          <a:xfrm>
            <a:off x="7807662" y="195651"/>
            <a:ext cx="1866689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검색 페이지</a:t>
            </a:r>
            <a:endParaRPr dirty="0"/>
          </a:p>
        </p:txBody>
      </p:sp>
      <p:cxnSp>
        <p:nvCxnSpPr>
          <p:cNvPr id="24" name="Google Shape;1109;p58"/>
          <p:cNvCxnSpPr>
            <a:stCxn id="23" idx="0"/>
            <a:endCxn id="22" idx="2"/>
          </p:cNvCxnSpPr>
          <p:nvPr/>
        </p:nvCxnSpPr>
        <p:spPr>
          <a:xfrm flipV="1">
            <a:off x="9674351" y="446600"/>
            <a:ext cx="385275" cy="1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64801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976" y="4260695"/>
            <a:ext cx="4661402" cy="2023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1077" y="546173"/>
            <a:ext cx="4992871" cy="313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0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0" name="Google Shape;1150;p60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1" name="Google Shape;1151;p60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2" name="Google Shape;1152;p60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3" name="Google Shape;1153;p60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54" name="Google Shape;1154;p60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155" name="Google Shape;1155;p60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6" name="Google Shape;1156;p60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7" name="Google Shape;1157;p60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60" name="Google Shape;1160;p60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지역선택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572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누르면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DB에서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권역 리스트를 불러옴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권역 선택 창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572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권역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권역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아이디와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매치되는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DB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시/군/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구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나타남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시/군/구 선택 창</a:t>
            </a:r>
            <a:endParaRPr sz="1800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 적용하기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지역 글자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나옴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63" name="Google Shape;1163;p60"/>
          <p:cNvSpPr/>
          <p:nvPr/>
        </p:nvSpPr>
        <p:spPr>
          <a:xfrm>
            <a:off x="1908815" y="668942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4" name="Google Shape;1164;p60"/>
          <p:cNvSpPr/>
          <p:nvPr/>
        </p:nvSpPr>
        <p:spPr>
          <a:xfrm>
            <a:off x="2118815" y="150454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5" name="Google Shape;1165;p60"/>
          <p:cNvSpPr/>
          <p:nvPr/>
        </p:nvSpPr>
        <p:spPr>
          <a:xfrm>
            <a:off x="3788331" y="1567451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6" name="Google Shape;1166;p60"/>
          <p:cNvSpPr/>
          <p:nvPr/>
        </p:nvSpPr>
        <p:spPr>
          <a:xfrm>
            <a:off x="6534351" y="4019600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8" name="Google Shape;1168;p60"/>
          <p:cNvSpPr/>
          <p:nvPr/>
        </p:nvSpPr>
        <p:spPr>
          <a:xfrm>
            <a:off x="2232073" y="501077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4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5" name="Google Shape;1109;p58"/>
          <p:cNvCxnSpPr>
            <a:stCxn id="24" idx="0"/>
            <a:endCxn id="23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15067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1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61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61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6" name="Google Shape;1176;p61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61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78" name="Google Shape;1178;p61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179" name="Google Shape;1179;p61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0" name="Google Shape;1180;p61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1" name="Google Shape;1181;p61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2" name="Google Shape;1182;p61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84" name="Google Shape;1184;p61"/>
          <p:cNvSpPr/>
          <p:nvPr/>
        </p:nvSpPr>
        <p:spPr>
          <a:xfrm>
            <a:off x="7780231" y="869160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Arial"/>
                <a:sym typeface="Arial"/>
              </a:rPr>
              <a:t>날짜 선택 창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클릭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달력 나타남</a:t>
            </a: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시작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~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끝나는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</a:t>
            </a: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날짜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적용 버튼</a:t>
            </a:r>
            <a:endParaRPr lang="ko-KR" altLang="en-US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구간 글자 나옴</a:t>
            </a: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키워드 입력 </a:t>
            </a: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검색하기 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키워드 정보를 보내서 관련 리스트 출력</a:t>
            </a: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초기화 버튼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지역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키워드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초기화</a:t>
            </a:r>
            <a:endParaRPr lang="ko-KR" altLang="en-US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187" name="Google Shape;118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8832" y="371876"/>
            <a:ext cx="4410807" cy="36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61"/>
          <p:cNvSpPr/>
          <p:nvPr/>
        </p:nvSpPr>
        <p:spPr>
          <a:xfrm>
            <a:off x="2076616" y="1435854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9" name="Google Shape;1189;p61"/>
          <p:cNvPicPr preferRelativeResize="0"/>
          <p:nvPr/>
        </p:nvPicPr>
        <p:blipFill rotWithShape="1">
          <a:blip r:embed="rId4">
            <a:alphaModFix/>
          </a:blip>
          <a:srcRect b="33239"/>
          <a:stretch/>
        </p:blipFill>
        <p:spPr>
          <a:xfrm>
            <a:off x="2262575" y="4319050"/>
            <a:ext cx="4508487" cy="2024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61"/>
          <p:cNvSpPr/>
          <p:nvPr/>
        </p:nvSpPr>
        <p:spPr>
          <a:xfrm>
            <a:off x="2906267" y="2463664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1" name="Google Shape;1191;p61"/>
          <p:cNvSpPr/>
          <p:nvPr/>
        </p:nvSpPr>
        <p:spPr>
          <a:xfrm>
            <a:off x="3848065" y="4985163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2" name="Google Shape;1192;p61"/>
          <p:cNvSpPr/>
          <p:nvPr/>
        </p:nvSpPr>
        <p:spPr>
          <a:xfrm>
            <a:off x="2262565" y="5672938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3" name="Google Shape;1193;p61"/>
          <p:cNvSpPr/>
          <p:nvPr/>
        </p:nvSpPr>
        <p:spPr>
          <a:xfrm>
            <a:off x="5366265" y="4349563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4" name="Google Shape;1194;p61"/>
          <p:cNvSpPr/>
          <p:nvPr/>
        </p:nvSpPr>
        <p:spPr>
          <a:xfrm>
            <a:off x="5638465" y="5672938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5" name="Google Shape;1195;p61"/>
          <p:cNvSpPr/>
          <p:nvPr/>
        </p:nvSpPr>
        <p:spPr>
          <a:xfrm>
            <a:off x="5366265" y="1355313"/>
            <a:ext cx="369143" cy="3895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06;p58"/>
          <p:cNvSpPr/>
          <p:nvPr/>
        </p:nvSpPr>
        <p:spPr>
          <a:xfrm>
            <a:off x="10032194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6" name="Google Shape;1108;p58"/>
          <p:cNvSpPr/>
          <p:nvPr/>
        </p:nvSpPr>
        <p:spPr>
          <a:xfrm>
            <a:off x="7780231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7" name="Google Shape;1109;p58"/>
          <p:cNvCxnSpPr>
            <a:stCxn id="26" idx="0"/>
            <a:endCxn id="25" idx="2"/>
          </p:cNvCxnSpPr>
          <p:nvPr/>
        </p:nvCxnSpPr>
        <p:spPr>
          <a:xfrm>
            <a:off x="9435331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23365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3173" y="836286"/>
            <a:ext cx="5477125" cy="14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2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2" name="Google Shape;1202;p62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3" name="Google Shape;1203;p62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4" name="Google Shape;1204;p62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5" name="Google Shape;1205;p62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06" name="Google Shape;1206;p62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207" name="Google Shape;1207;p62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8" name="Google Shape;1208;p62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9" name="Google Shape;1209;p62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0" name="Google Shape;1210;p62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12" name="Google Shape;1212;p62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여행 테마 태그 선택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선택한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태그 관련 리스트가 </a:t>
            </a:r>
            <a:r>
              <a:rPr lang="en-US" alt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필터링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성별 선택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성별에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따라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필터링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</a:t>
            </a: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대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선택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유저의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생년월일을 토대로 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</a:t>
            </a: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나이대를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구하여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필터링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검색된 결과에서 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태그: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문화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/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예술 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작성자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성별: 여자, 20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대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게시물을 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생성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 결과를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정렬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215" name="Google Shape;1215;p62"/>
          <p:cNvSpPr/>
          <p:nvPr/>
        </p:nvSpPr>
        <p:spPr>
          <a:xfrm>
            <a:off x="1609488" y="836279"/>
            <a:ext cx="339277" cy="3466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6" name="Google Shape;1216;p62"/>
          <p:cNvSpPr/>
          <p:nvPr/>
        </p:nvSpPr>
        <p:spPr>
          <a:xfrm>
            <a:off x="1609489" y="1225377"/>
            <a:ext cx="339277" cy="3466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7" name="Google Shape;1217;p62"/>
          <p:cNvSpPr/>
          <p:nvPr/>
        </p:nvSpPr>
        <p:spPr>
          <a:xfrm>
            <a:off x="1609487" y="1614475"/>
            <a:ext cx="339277" cy="3466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8" name="Google Shape;1218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2586" y="2894677"/>
            <a:ext cx="2677825" cy="2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62"/>
          <p:cNvSpPr/>
          <p:nvPr/>
        </p:nvSpPr>
        <p:spPr>
          <a:xfrm>
            <a:off x="2070622" y="446750"/>
            <a:ext cx="339277" cy="3466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0" name="Google Shape;1220;p62"/>
          <p:cNvSpPr/>
          <p:nvPr/>
        </p:nvSpPr>
        <p:spPr>
          <a:xfrm>
            <a:off x="2075687" y="3283550"/>
            <a:ext cx="339277" cy="3466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4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5" name="Google Shape;1109;p58"/>
          <p:cNvCxnSpPr>
            <a:stCxn id="24" idx="0"/>
            <a:endCxn id="23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54952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959" y="657315"/>
            <a:ext cx="5252818" cy="5322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63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7" name="Google Shape;1227;p63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8" name="Google Shape;1228;p63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9" name="Google Shape;1229;p63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0" name="Google Shape;1230;p63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31" name="Google Shape;1231;p63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232" name="Google Shape;1232;p63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3" name="Google Shape;1233;p63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4" name="Google Shape;1234;p63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5" name="Google Shape;1235;p63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37" name="Google Shape;1237;p63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검색된 </a:t>
            </a: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수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검색 결과 리스트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작성자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정보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게시글과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 데이터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조인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생년월일</a:t>
            </a: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기준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나이</a:t>
            </a:r>
            <a:r>
              <a:rPr lang="en-US" alt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대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구함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글쓰기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로그인 화면으로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 smtClean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글쓰기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페이지로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</a:rPr>
              <a:t>	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240" name="Google Shape;1240;p63"/>
          <p:cNvSpPr/>
          <p:nvPr/>
        </p:nvSpPr>
        <p:spPr>
          <a:xfrm>
            <a:off x="1805286" y="31094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1" name="Google Shape;1241;p63"/>
          <p:cNvSpPr/>
          <p:nvPr/>
        </p:nvSpPr>
        <p:spPr>
          <a:xfrm>
            <a:off x="1698243" y="1065996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2" name="Google Shape;1242;p63"/>
          <p:cNvSpPr/>
          <p:nvPr/>
        </p:nvSpPr>
        <p:spPr>
          <a:xfrm>
            <a:off x="3532966" y="850308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3" name="Google Shape;1243;p63"/>
          <p:cNvSpPr/>
          <p:nvPr/>
        </p:nvSpPr>
        <p:spPr>
          <a:xfrm>
            <a:off x="6619792" y="5530300"/>
            <a:ext cx="420000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2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3" name="Google Shape;1109;p58"/>
          <p:cNvCxnSpPr>
            <a:stCxn id="22" idx="0"/>
            <a:endCxn id="21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07309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243" y="439850"/>
            <a:ext cx="5613646" cy="5693084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64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0" name="Google Shape;1250;p64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1" name="Google Shape;1251;p64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2" name="Google Shape;1252;p64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3" name="Google Shape;1253;p64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4" name="Google Shape;1254;p64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255" name="Google Shape;1255;p64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6" name="Google Shape;1256;p64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7" name="Google Shape;1257;p64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8" name="Google Shape;1258;p64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60" name="Google Shape;1260;p64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573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추가/취소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로그인 화면으로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기존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리스트에 없는 경우 추가, 있는 경우 삭제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찜한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리스트 창 불러오는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로그인 화면으로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리스트, </a:t>
            </a: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테이블 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조</a:t>
            </a:r>
            <a:r>
              <a:rPr lang="ko-KR" altLang="en-US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인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263" name="Google Shape;1263;p64"/>
          <p:cNvSpPr/>
          <p:nvPr/>
        </p:nvSpPr>
        <p:spPr>
          <a:xfrm>
            <a:off x="4605980" y="1299599"/>
            <a:ext cx="392010" cy="3930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4" name="Google Shape;1264;p64"/>
          <p:cNvSpPr/>
          <p:nvPr/>
        </p:nvSpPr>
        <p:spPr>
          <a:xfrm>
            <a:off x="6812280" y="5075024"/>
            <a:ext cx="392010" cy="3930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0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1" name="Google Shape;1109;p58"/>
          <p:cNvCxnSpPr>
            <a:stCxn id="20" idx="0"/>
            <a:endCxn id="19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4205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99036" y="-13716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8228" y="663016"/>
            <a:ext cx="983006" cy="5679953"/>
            <a:chOff x="510175" y="644765"/>
            <a:chExt cx="983006" cy="5679953"/>
          </a:xfrm>
        </p:grpSpPr>
        <p:sp>
          <p:nvSpPr>
            <p:cNvPr id="6" name="직사각형 5"/>
            <p:cNvSpPr/>
            <p:nvPr/>
          </p:nvSpPr>
          <p:spPr>
            <a:xfrm>
              <a:off x="510175" y="644765"/>
              <a:ext cx="960120" cy="1041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008632" y="1177864"/>
            <a:ext cx="5617464" cy="1649618"/>
            <a:chOff x="2095097" y="657315"/>
            <a:chExt cx="5617464" cy="1649618"/>
          </a:xfrm>
        </p:grpSpPr>
        <p:sp>
          <p:nvSpPr>
            <p:cNvPr id="26" name="직사각형 25"/>
            <p:cNvSpPr/>
            <p:nvPr/>
          </p:nvSpPr>
          <p:spPr>
            <a:xfrm>
              <a:off x="2095097" y="1298033"/>
              <a:ext cx="4744615" cy="375554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smtClean="0"/>
                <a:t>여행 일정 서비스가 반드시 필요하지 않다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097" y="657315"/>
              <a:ext cx="3533776" cy="379549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콘텐츠 수집 및 관리가 어렵다</a:t>
              </a:r>
              <a:r>
                <a:rPr lang="en-US" altLang="ko-KR" dirty="0" smtClean="0"/>
                <a:t>.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95097" y="1934756"/>
              <a:ext cx="5617464" cy="372177"/>
            </a:xfrm>
            <a:prstGeom prst="rect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</a:t>
              </a:r>
              <a:r>
                <a:rPr lang="ko-KR" altLang="en-US" dirty="0" smtClean="0"/>
                <a:t>콘텐츠의 양과 질로 블로그 </a:t>
              </a:r>
              <a:r>
                <a:rPr lang="en-US" altLang="ko-KR" dirty="0" smtClean="0"/>
                <a:t>&amp; </a:t>
              </a:r>
              <a:r>
                <a:rPr lang="ko-KR" altLang="en-US" dirty="0" smtClean="0"/>
                <a:t>카페를 이길수 없다</a:t>
              </a:r>
              <a:r>
                <a:rPr lang="en-US" altLang="ko-KR" dirty="0" smtClean="0"/>
                <a:t>.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주제선정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008632" y="512999"/>
            <a:ext cx="3069770" cy="44658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기존의 여행 정보 서비스</a:t>
            </a:r>
            <a:endParaRPr lang="ko-KR" altLang="en-US" b="1" dirty="0"/>
          </a:p>
        </p:txBody>
      </p:sp>
      <p:sp>
        <p:nvSpPr>
          <p:cNvPr id="34" name="대각선 방향의 모서리가 잘린 사각형 33"/>
          <p:cNvSpPr/>
          <p:nvPr/>
        </p:nvSpPr>
        <p:spPr>
          <a:xfrm>
            <a:off x="2008632" y="3753688"/>
            <a:ext cx="9942576" cy="2589281"/>
          </a:xfrm>
          <a:prstGeom prst="snip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블로그에서는 최신 후기와 다양한 경험담을 만나볼 수 있음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카페에서는 여러 사람들의 다양한 팁을 얻을 수 있음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다양한 </a:t>
            </a:r>
            <a:r>
              <a:rPr lang="ko-KR" altLang="en-US" dirty="0"/>
              <a:t>여행 팁</a:t>
            </a:r>
            <a:r>
              <a:rPr lang="en-US" altLang="ko-KR" dirty="0"/>
              <a:t>, </a:t>
            </a:r>
            <a:r>
              <a:rPr lang="ko-KR" altLang="en-US" dirty="0"/>
              <a:t>여행자 리뷰</a:t>
            </a:r>
            <a:r>
              <a:rPr lang="en-US" altLang="ko-KR" dirty="0"/>
              <a:t>, </a:t>
            </a:r>
            <a:r>
              <a:rPr lang="ko-KR" altLang="en-US" dirty="0"/>
              <a:t>감성적인 사진 등 결합되어야 콘텐츠 가치를 인정받을 수 있는데 직접 경험하지 않고서는 콘텐츠  수집에 한계가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1770888" y="355341"/>
            <a:ext cx="10201656" cy="6147318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445459" y="657316"/>
            <a:ext cx="3887502" cy="2589282"/>
          </a:xfrm>
          <a:prstGeom prst="round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회원들의 다양한 정보들을 통해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콘텐츠 수집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45459" y="3656612"/>
            <a:ext cx="3887502" cy="2589282"/>
          </a:xfrm>
          <a:prstGeom prst="round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여행 모집을 통한 유저들간의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소통이 활발한 사이트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453233" y="657316"/>
            <a:ext cx="3887502" cy="2589282"/>
          </a:xfrm>
          <a:prstGeom prst="round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r>
              <a:rPr lang="ko-KR" altLang="en-US" dirty="0" err="1" smtClean="0"/>
              <a:t>기기환경에</a:t>
            </a:r>
            <a:r>
              <a:rPr lang="ko-KR" altLang="en-US" dirty="0" smtClean="0"/>
              <a:t> 맞는 홈페이지 제작</a:t>
            </a:r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53233" y="3656612"/>
            <a:ext cx="3887502" cy="2589282"/>
          </a:xfrm>
          <a:prstGeom prst="round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트래픽 기반 수익 창출 예상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10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802" y="1338427"/>
            <a:ext cx="5803674" cy="4618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65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1" name="Google Shape;1271;p65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2" name="Google Shape;1272;p65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3" name="Google Shape;1273;p65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4" name="Google Shape;1274;p65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5" name="Google Shape;1275;p65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276" name="Google Shape;1276;p65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7" name="Google Shape;1277;p65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8" name="Google Shape;1278;p65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9" name="Google Shape;1279;p65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 sz="28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81" name="Google Shape;1281;p65"/>
          <p:cNvSpPr/>
          <p:nvPr/>
        </p:nvSpPr>
        <p:spPr>
          <a:xfrm>
            <a:off x="7768519" y="910496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리스트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창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유저의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 리스트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띄우기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스크롤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가능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찜한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리스트 창 닫는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	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284" name="Google Shape;1284;p65"/>
          <p:cNvSpPr/>
          <p:nvPr/>
        </p:nvSpPr>
        <p:spPr>
          <a:xfrm>
            <a:off x="4891947" y="1309216"/>
            <a:ext cx="374997" cy="389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p65"/>
          <p:cNvSpPr/>
          <p:nvPr/>
        </p:nvSpPr>
        <p:spPr>
          <a:xfrm>
            <a:off x="6829792" y="5020754"/>
            <a:ext cx="384824" cy="3650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0" name="Google Shape;1108;p58"/>
          <p:cNvSpPr/>
          <p:nvPr/>
        </p:nvSpPr>
        <p:spPr>
          <a:xfrm>
            <a:off x="7807663" y="195651"/>
            <a:ext cx="16551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국내여행</a:t>
            </a:r>
            <a:endParaRPr/>
          </a:p>
        </p:txBody>
      </p:sp>
      <p:cxnSp>
        <p:nvCxnSpPr>
          <p:cNvPr id="21" name="Google Shape;1109;p58"/>
          <p:cNvCxnSpPr>
            <a:stCxn id="20" idx="0"/>
            <a:endCxn id="19" idx="2"/>
          </p:cNvCxnSpPr>
          <p:nvPr/>
        </p:nvCxnSpPr>
        <p:spPr>
          <a:xfrm>
            <a:off x="9462763" y="446601"/>
            <a:ext cx="597000" cy="0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95191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662" y="779150"/>
            <a:ext cx="5306901" cy="841666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291" name="Google Shape;129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87" y="1814475"/>
            <a:ext cx="5304276" cy="45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66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3" name="Google Shape;1293;p66"/>
          <p:cNvSpPr/>
          <p:nvPr/>
        </p:nvSpPr>
        <p:spPr>
          <a:xfrm>
            <a:off x="1424092" y="9239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4" name="Google Shape;1294;p66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5" name="Google Shape;1295;p66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p66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97" name="Google Shape;1297;p66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298" name="Google Shape;1298;p66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/>
            </a:p>
          </p:txBody>
        </p:sp>
        <p:sp>
          <p:nvSpPr>
            <p:cNvPr id="1299" name="Google Shape;1299;p66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/>
            </a:p>
          </p:txBody>
        </p:sp>
        <p:sp>
          <p:nvSpPr>
            <p:cNvPr id="1300" name="Google Shape;1300;p66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/>
            </a:p>
          </p:txBody>
        </p:sp>
        <p:sp>
          <p:nvSpPr>
            <p:cNvPr id="1301" name="Google Shape;1301;p66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/>
            </a:p>
          </p:txBody>
        </p:sp>
      </p:grpSp>
      <p:sp>
        <p:nvSpPr>
          <p:cNvPr id="1303" name="Google Shape;1303;p66"/>
          <p:cNvSpPr/>
          <p:nvPr/>
        </p:nvSpPr>
        <p:spPr>
          <a:xfrm>
            <a:off x="7807650" y="850725"/>
            <a:ext cx="4070400" cy="56856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상단에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업로드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이미지 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여행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정보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날짜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지역, 테마, 모집인원,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예상경비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데이터 자</a:t>
            </a:r>
            <a:r>
              <a:rPr lang="ko-KR" altLang="en-US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동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선택 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찜하기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본인이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작성한 </a:t>
            </a: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게시글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경우 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수정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삭제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가능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삭제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다시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한번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삭제할 것인지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경고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창 띄움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수정</a:t>
            </a:r>
            <a:r>
              <a:rPr lang="en-US" alt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페이지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등록/취소로 버튼이 바뀜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돌아가기 버튼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이전 검색 설정, 페이지 정보 유지한 채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돌아감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306" name="Google Shape;1306;p66"/>
          <p:cNvSpPr/>
          <p:nvPr/>
        </p:nvSpPr>
        <p:spPr>
          <a:xfrm>
            <a:off x="1756541" y="923806"/>
            <a:ext cx="381178" cy="383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8" name="Google Shape;1308;p66"/>
          <p:cNvSpPr/>
          <p:nvPr/>
        </p:nvSpPr>
        <p:spPr>
          <a:xfrm>
            <a:off x="2018779" y="2466416"/>
            <a:ext cx="375622" cy="3841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2" name="Google Shape;1312;p66"/>
          <p:cNvSpPr/>
          <p:nvPr/>
        </p:nvSpPr>
        <p:spPr>
          <a:xfrm>
            <a:off x="5756600" y="3509693"/>
            <a:ext cx="425145" cy="3963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4" name="Google Shape;1314;p66"/>
          <p:cNvSpPr/>
          <p:nvPr/>
        </p:nvSpPr>
        <p:spPr>
          <a:xfrm>
            <a:off x="6432863" y="6108225"/>
            <a:ext cx="459900" cy="428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5" name="Google Shape;1315;p66"/>
          <p:cNvSpPr/>
          <p:nvPr/>
        </p:nvSpPr>
        <p:spPr>
          <a:xfrm>
            <a:off x="1785336" y="5991005"/>
            <a:ext cx="459900" cy="428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9" name="Google Shape;1108;p58"/>
          <p:cNvSpPr/>
          <p:nvPr/>
        </p:nvSpPr>
        <p:spPr>
          <a:xfrm>
            <a:off x="7807662" y="195651"/>
            <a:ext cx="1993053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게시글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상세</a:t>
            </a:r>
            <a:endParaRPr dirty="0"/>
          </a:p>
        </p:txBody>
      </p:sp>
      <p:cxnSp>
        <p:nvCxnSpPr>
          <p:cNvPr id="30" name="Google Shape;1109;p58"/>
          <p:cNvCxnSpPr>
            <a:stCxn id="29" idx="0"/>
            <a:endCxn id="28" idx="2"/>
          </p:cNvCxnSpPr>
          <p:nvPr/>
        </p:nvCxnSpPr>
        <p:spPr>
          <a:xfrm flipV="1">
            <a:off x="9800715" y="446600"/>
            <a:ext cx="258911" cy="1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5620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7"/>
          <p:cNvSpPr/>
          <p:nvPr/>
        </p:nvSpPr>
        <p:spPr>
          <a:xfrm>
            <a:off x="0" y="0"/>
            <a:ext cx="13806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B3C6E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1" name="Google Shape;1321;p67"/>
          <p:cNvSpPr/>
          <p:nvPr/>
        </p:nvSpPr>
        <p:spPr>
          <a:xfrm>
            <a:off x="1380744" y="0"/>
            <a:ext cx="10811400" cy="1005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2" name="Google Shape;1322;p67"/>
          <p:cNvSpPr/>
          <p:nvPr/>
        </p:nvSpPr>
        <p:spPr>
          <a:xfrm>
            <a:off x="12137136" y="0"/>
            <a:ext cx="103500" cy="68580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3" name="Google Shape;1323;p67"/>
          <p:cNvSpPr/>
          <p:nvPr/>
        </p:nvSpPr>
        <p:spPr>
          <a:xfrm>
            <a:off x="1467442" y="6729984"/>
            <a:ext cx="10724700" cy="1449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4" name="Google Shape;1324;p67"/>
          <p:cNvSpPr/>
          <p:nvPr/>
        </p:nvSpPr>
        <p:spPr>
          <a:xfrm>
            <a:off x="1380744" y="0"/>
            <a:ext cx="103500" cy="6858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9CC2E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25" name="Google Shape;1325;p67"/>
          <p:cNvGrpSpPr/>
          <p:nvPr/>
        </p:nvGrpSpPr>
        <p:grpSpPr>
          <a:xfrm>
            <a:off x="519514" y="657316"/>
            <a:ext cx="968129" cy="5685557"/>
            <a:chOff x="516127" y="639065"/>
            <a:chExt cx="968129" cy="5685557"/>
          </a:xfrm>
        </p:grpSpPr>
        <p:sp>
          <p:nvSpPr>
            <p:cNvPr id="1326" name="Google Shape;1326;p67"/>
            <p:cNvSpPr/>
            <p:nvPr/>
          </p:nvSpPr>
          <p:spPr>
            <a:xfrm>
              <a:off x="524256" y="639065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/>
            </a:p>
          </p:txBody>
        </p:sp>
        <p:sp>
          <p:nvSpPr>
            <p:cNvPr id="1327" name="Google Shape;1327;p67"/>
            <p:cNvSpPr/>
            <p:nvPr/>
          </p:nvSpPr>
          <p:spPr>
            <a:xfrm>
              <a:off x="516127" y="2187250"/>
              <a:ext cx="960000" cy="1041000"/>
            </a:xfrm>
            <a:prstGeom prst="rect">
              <a:avLst/>
            </a:prstGeom>
            <a:solidFill>
              <a:srgbClr val="9CC2E5"/>
            </a:solidFill>
            <a:ln w="12700" cap="flat" cmpd="sng">
              <a:solidFill>
                <a:srgbClr val="9CC2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</a:t>
              </a:r>
              <a:endParaRPr/>
            </a:p>
          </p:txBody>
        </p:sp>
        <p:sp>
          <p:nvSpPr>
            <p:cNvPr id="1328" name="Google Shape;1328;p67"/>
            <p:cNvSpPr/>
            <p:nvPr/>
          </p:nvSpPr>
          <p:spPr>
            <a:xfrm>
              <a:off x="524256" y="3735437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/>
            </a:p>
          </p:txBody>
        </p:sp>
        <p:sp>
          <p:nvSpPr>
            <p:cNvPr id="1329" name="Google Shape;1329;p67"/>
            <p:cNvSpPr/>
            <p:nvPr/>
          </p:nvSpPr>
          <p:spPr>
            <a:xfrm>
              <a:off x="524256" y="5283622"/>
              <a:ext cx="960000" cy="1041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</a:t>
              </a:r>
              <a:endParaRPr/>
            </a:p>
          </p:txBody>
        </p:sp>
      </p:grpSp>
      <p:sp>
        <p:nvSpPr>
          <p:cNvPr id="1331" name="Google Shape;1331;p67"/>
          <p:cNvSpPr/>
          <p:nvPr/>
        </p:nvSpPr>
        <p:spPr>
          <a:xfrm>
            <a:off x="7807662" y="923544"/>
            <a:ext cx="4070400" cy="54744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8DA9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댓글 작성 칸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57250" lvl="1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비로그인시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로그인 페이지로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57250" lvl="1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빈칸이면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다시 입력하라는 </a:t>
            </a: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경고창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댓글 리스트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칸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유저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아이디, </a:t>
            </a:r>
            <a:r>
              <a:rPr lang="ko-KR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작성시간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나옴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답글 </a:t>
            </a: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비로그인시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로그인 페이지로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클릭 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 답글 </a:t>
            </a:r>
            <a:r>
              <a:rPr lang="ko-KR" sz="1800" dirty="0" err="1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작성칸</a:t>
            </a: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팝업</a:t>
            </a:r>
            <a:endParaRPr sz="1800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답글 </a:t>
            </a:r>
            <a:r>
              <a:rPr lang="ko-KR" sz="1800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작성칸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등록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취소 가능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 err="1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대댓글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부모 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댓글의 아래에 들어감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ko-KR" sz="1800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본인 댓글인 경우 </a:t>
            </a:r>
            <a:endParaRPr lang="en-US" altLang="ko-KR"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800100" lvl="1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수정</a:t>
            </a:r>
            <a:r>
              <a:rPr lang="ko-KR" dirty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삭제, 등록, 취소 </a:t>
            </a:r>
            <a:r>
              <a:rPr lang="ko-KR" dirty="0" smtClean="0">
                <a:solidFill>
                  <a:schemeClr val="dk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버튼</a:t>
            </a:r>
            <a:endParaRPr dirty="0">
              <a:solidFill>
                <a:schemeClr val="dk1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1335" name="Google Shape;13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354" y="1036488"/>
            <a:ext cx="5656234" cy="44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7"/>
          <p:cNvSpPr/>
          <p:nvPr/>
        </p:nvSpPr>
        <p:spPr>
          <a:xfrm>
            <a:off x="2124963" y="822438"/>
            <a:ext cx="459900" cy="428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7" name="Google Shape;1337;p67"/>
          <p:cNvSpPr/>
          <p:nvPr/>
        </p:nvSpPr>
        <p:spPr>
          <a:xfrm>
            <a:off x="1533650" y="1638683"/>
            <a:ext cx="419008" cy="4193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8" name="Google Shape;1338;p67"/>
          <p:cNvSpPr/>
          <p:nvPr/>
        </p:nvSpPr>
        <p:spPr>
          <a:xfrm>
            <a:off x="6863651" y="1821746"/>
            <a:ext cx="433261" cy="3837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67"/>
          <p:cNvSpPr/>
          <p:nvPr/>
        </p:nvSpPr>
        <p:spPr>
          <a:xfrm>
            <a:off x="6403751" y="4891950"/>
            <a:ext cx="459900" cy="4099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0" name="Google Shape;134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160" y="3679722"/>
            <a:ext cx="3171425" cy="1091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67"/>
          <p:cNvSpPr/>
          <p:nvPr/>
        </p:nvSpPr>
        <p:spPr>
          <a:xfrm>
            <a:off x="2169792" y="3817222"/>
            <a:ext cx="395226" cy="3888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2" name="Google Shape;1342;p67"/>
          <p:cNvSpPr/>
          <p:nvPr/>
        </p:nvSpPr>
        <p:spPr>
          <a:xfrm>
            <a:off x="1938897" y="2949135"/>
            <a:ext cx="416774" cy="3954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06;p58"/>
          <p:cNvSpPr/>
          <p:nvPr/>
        </p:nvSpPr>
        <p:spPr>
          <a:xfrm>
            <a:off x="10059626" y="195650"/>
            <a:ext cx="1818600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구현페이지</a:t>
            </a:r>
            <a:endParaRPr dirty="0"/>
          </a:p>
        </p:txBody>
      </p:sp>
      <p:sp>
        <p:nvSpPr>
          <p:cNvPr id="26" name="Google Shape;1108;p58"/>
          <p:cNvSpPr/>
          <p:nvPr/>
        </p:nvSpPr>
        <p:spPr>
          <a:xfrm>
            <a:off x="7807662" y="195651"/>
            <a:ext cx="1993053" cy="5019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게시글</a:t>
            </a: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상세</a:t>
            </a:r>
            <a:endParaRPr dirty="0"/>
          </a:p>
        </p:txBody>
      </p:sp>
      <p:cxnSp>
        <p:nvCxnSpPr>
          <p:cNvPr id="27" name="Google Shape;1109;p58"/>
          <p:cNvCxnSpPr>
            <a:stCxn id="26" idx="0"/>
            <a:endCxn id="25" idx="2"/>
          </p:cNvCxnSpPr>
          <p:nvPr/>
        </p:nvCxnSpPr>
        <p:spPr>
          <a:xfrm flipV="1">
            <a:off x="9800715" y="446600"/>
            <a:ext cx="258911" cy="1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62157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94115" y="657316"/>
            <a:ext cx="1002453" cy="5685653"/>
            <a:chOff x="490728" y="639065"/>
            <a:chExt cx="1002453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90728" y="5283622"/>
              <a:ext cx="960120" cy="10410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905001" y="2133300"/>
            <a:ext cx="2164080" cy="4282371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smtClean="0"/>
              <a:t>팀 </a:t>
            </a:r>
            <a:r>
              <a:rPr lang="ko-KR" altLang="en-US" sz="1400" b="1" dirty="0"/>
              <a:t>프로젝트를 통해 의견 공유를 통해 기술을 보완할 수 있는 경험을 하게 되었고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내가 이미 알고 있는 지식에 새로운 접근 방식을 터득할 수 있는 계기가 되었다고 생각합니다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함께 일하는 동료들과의 소통과 협업은 개인의 역량을 향상시키는 데 중요한 역할을 한다는 것을 명심하며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앞으로의 프로젝트에서도 이러한 경험을 바탕으로 더 나은 결과물을 만들어 나갈 것입니다</a:t>
            </a:r>
            <a:r>
              <a:rPr lang="en-US" altLang="ko-KR" sz="1400" b="1" dirty="0"/>
              <a:t>.</a:t>
            </a:r>
            <a:endParaRPr lang="ko-KR" altLang="en-US" sz="1400" dirty="0"/>
          </a:p>
          <a:p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4440650" y="2139696"/>
            <a:ext cx="2164080" cy="4282371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/>
              <a:t>벡앤드로</a:t>
            </a:r>
            <a:r>
              <a:rPr lang="ko-KR" altLang="en-US" sz="1400" b="1" dirty="0"/>
              <a:t> 처음 포트폴리오를 만들면서 발생하는 여러 오류를 어떻게 해결해 나가야 할까 라는 생각을 많이 </a:t>
            </a:r>
            <a:r>
              <a:rPr lang="ko-KR" altLang="en-US" sz="1400" b="1" dirty="0" smtClean="0"/>
              <a:t>했습니다</a:t>
            </a:r>
            <a:r>
              <a:rPr lang="en-US" altLang="ko-KR" sz="14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이로 </a:t>
            </a:r>
            <a:r>
              <a:rPr lang="ko-KR" altLang="en-US" sz="1400" b="1" dirty="0"/>
              <a:t>인해 나중에 개발을 </a:t>
            </a:r>
            <a:r>
              <a:rPr lang="ko-KR" altLang="en-US" sz="1400" b="1" dirty="0" smtClean="0"/>
              <a:t>할 때 해결할 수 있을 거 같습니다</a:t>
            </a:r>
            <a:r>
              <a:rPr lang="en-US" altLang="ko-KR" sz="1400" b="1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팀원들과 </a:t>
            </a:r>
            <a:r>
              <a:rPr lang="ko-KR" altLang="en-US" sz="1400" b="1" dirty="0"/>
              <a:t>협업하는 능력도 </a:t>
            </a:r>
            <a:r>
              <a:rPr lang="ko-KR" altLang="en-US" sz="1400" b="1" dirty="0" smtClean="0"/>
              <a:t>키워져서 많은 </a:t>
            </a:r>
            <a:r>
              <a:rPr lang="ko-KR" altLang="en-US" sz="1400" b="1" dirty="0"/>
              <a:t>도움이 </a:t>
            </a:r>
            <a:r>
              <a:rPr lang="ko-KR" altLang="en-US" sz="1400" b="1" dirty="0" smtClean="0"/>
              <a:t>되었습니다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sp>
        <p:nvSpPr>
          <p:cNvPr id="32" name="직사각형 31"/>
          <p:cNvSpPr/>
          <p:nvPr/>
        </p:nvSpPr>
        <p:spPr>
          <a:xfrm>
            <a:off x="6976299" y="2146092"/>
            <a:ext cx="2164080" cy="4282371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팀 프로젝트의 </a:t>
            </a:r>
            <a:r>
              <a:rPr lang="ko-KR" alt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원할한</a:t>
            </a:r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 진행을 위해서는 초기에 프로젝트 방향과 설계</a:t>
            </a:r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구조를 명확히 정하고 시작하는 것이 중요하다는 점을 배웠습니다</a:t>
            </a:r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또</a:t>
            </a:r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여럿이서 함께 하나의 결과물을 </a:t>
            </a:r>
            <a:r>
              <a:rPr lang="ko-KR" alt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만들어야하다보니</a:t>
            </a:r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 중간에 꼬이기도 했지만</a:t>
            </a:r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그 문제를 해결하는 과정에서 끊임없이 의견을 공유하고 소통하는 것의 중요성을 깨달았습니다</a:t>
            </a:r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sz="1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코딩하는 과정에서 여러 오류를 직면하고 고민하고 해결하면서 스스로도  성장할 수 있는 시간이었습니다</a:t>
            </a:r>
            <a:endParaRPr lang="ko-KR" altLang="en-US" sz="1400" b="1" dirty="0"/>
          </a:p>
        </p:txBody>
      </p:sp>
      <p:sp>
        <p:nvSpPr>
          <p:cNvPr id="33" name="직사각형 32"/>
          <p:cNvSpPr/>
          <p:nvPr/>
        </p:nvSpPr>
        <p:spPr>
          <a:xfrm>
            <a:off x="9511948" y="2152488"/>
            <a:ext cx="2164080" cy="4282371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팀 </a:t>
            </a:r>
            <a:r>
              <a:rPr lang="ko-KR" altLang="en-US" sz="1400" b="1" dirty="0"/>
              <a:t>프로젝트를 </a:t>
            </a:r>
            <a:r>
              <a:rPr lang="ko-KR" altLang="en-US" sz="1400" b="1" dirty="0" smtClean="0"/>
              <a:t>통해 개발을 해보니 시간에 </a:t>
            </a:r>
            <a:r>
              <a:rPr lang="ko-KR" altLang="en-US" sz="1400" b="1" dirty="0"/>
              <a:t>맞춰서 </a:t>
            </a:r>
            <a:r>
              <a:rPr lang="ko-KR" altLang="en-US" sz="1400" b="1" dirty="0" smtClean="0"/>
              <a:t>만들 다 보니 조금 더 시간 활용을 잘하는 능력을 기르게 되었습니다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 또한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소통 협업 능력도 크게 향상 되었습니다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grpSp>
        <p:nvGrpSpPr>
          <p:cNvPr id="39" name="그룹 38"/>
          <p:cNvGrpSpPr/>
          <p:nvPr/>
        </p:nvGrpSpPr>
        <p:grpSpPr>
          <a:xfrm>
            <a:off x="1765313" y="1088992"/>
            <a:ext cx="9910715" cy="841518"/>
            <a:chOff x="1765313" y="1418176"/>
            <a:chExt cx="9910715" cy="84151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64382" y="1428203"/>
              <a:ext cx="831491" cy="83149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313" y="1418177"/>
              <a:ext cx="841517" cy="84151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735" y="1418177"/>
              <a:ext cx="841517" cy="84151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098" y="1418176"/>
              <a:ext cx="841517" cy="841517"/>
            </a:xfrm>
            <a:prstGeom prst="rect">
              <a:avLst/>
            </a:prstGeom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2608495" y="1548004"/>
              <a:ext cx="1462251" cy="665773"/>
            </a:xfrm>
            <a:prstGeom prst="roundRect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김선우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0193615" y="1548310"/>
              <a:ext cx="1482413" cy="665773"/>
            </a:xfrm>
            <a:prstGeom prst="roundRect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성명하</a:t>
              </a:r>
              <a:endParaRPr lang="ko-KR" altLang="en-US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5160123" y="1548004"/>
              <a:ext cx="1462251" cy="665773"/>
            </a:xfrm>
            <a:prstGeom prst="roundRect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최재영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694182" y="1548004"/>
              <a:ext cx="1446197" cy="665773"/>
            </a:xfrm>
            <a:prstGeom prst="roundRect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황주원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1036808" y="195651"/>
            <a:ext cx="841248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소감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887562" y="760326"/>
            <a:ext cx="899035" cy="3566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백</a:t>
            </a:r>
            <a:r>
              <a:rPr lang="ko-KR" altLang="en-US" dirty="0" err="1" smtClean="0"/>
              <a:t>엔드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533327" y="731176"/>
            <a:ext cx="899035" cy="356616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백</a:t>
            </a:r>
            <a:r>
              <a:rPr lang="ko-KR" altLang="en-US" dirty="0" err="1" smtClean="0"/>
              <a:t>엔드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968608" y="742403"/>
            <a:ext cx="899035" cy="356616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백</a:t>
            </a:r>
            <a:r>
              <a:rPr lang="ko-KR" altLang="en-US" dirty="0" err="1" smtClean="0"/>
              <a:t>엔드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485303" y="763357"/>
            <a:ext cx="899035" cy="356616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프론트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2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4101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5154" y="697499"/>
            <a:ext cx="990645" cy="5656324"/>
            <a:chOff x="502536" y="668394"/>
            <a:chExt cx="990645" cy="5656324"/>
          </a:xfrm>
        </p:grpSpPr>
        <p:sp>
          <p:nvSpPr>
            <p:cNvPr id="6" name="직사각형 5"/>
            <p:cNvSpPr/>
            <p:nvPr/>
          </p:nvSpPr>
          <p:spPr>
            <a:xfrm>
              <a:off x="502536" y="668394"/>
              <a:ext cx="960120" cy="1041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673860" y="873577"/>
            <a:ext cx="3723076" cy="5671766"/>
            <a:chOff x="7673860" y="875338"/>
            <a:chExt cx="3723076" cy="567176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3860" y="875338"/>
              <a:ext cx="3723075" cy="212502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8332199" y="3338845"/>
              <a:ext cx="2406396" cy="69494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Berlin Sans FB Demi" panose="020E0802020502020306" pitchFamily="34" charset="0"/>
                </a:rPr>
                <a:t>모두투어</a:t>
              </a:r>
              <a:endParaRPr lang="ko-KR" altLang="en-US" b="1" dirty="0">
                <a:latin typeface="Berlin Sans FB Demi" panose="020E0802020502020306" pitchFamily="34" charset="0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673860" y="4216669"/>
              <a:ext cx="3723076" cy="2330435"/>
            </a:xfrm>
            <a:prstGeom prst="roundRect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b="1" dirty="0" smtClean="0"/>
                <a:t>웹 디자인 참고</a:t>
              </a:r>
              <a:endParaRPr lang="en-US" altLang="ko-KR" b="1" dirty="0" smtClean="0"/>
            </a:p>
            <a:p>
              <a:pPr marL="285750" indent="-285750" algn="ct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b="1" dirty="0" smtClean="0"/>
                <a:t>사진 참고 </a:t>
              </a:r>
              <a:endParaRPr lang="ko-KR" altLang="en-US" b="1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175809" y="871816"/>
            <a:ext cx="3764295" cy="5675288"/>
            <a:chOff x="2175809" y="871816"/>
            <a:chExt cx="3764295" cy="567528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809" y="871816"/>
              <a:ext cx="3764295" cy="213206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856315" y="3324837"/>
              <a:ext cx="2406396" cy="69494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latin typeface="Berlin Sans FB Demi" panose="020E0802020502020306" pitchFamily="34" charset="0"/>
                </a:rPr>
                <a:t>트립소다</a:t>
              </a:r>
              <a:endParaRPr lang="ko-KR" altLang="en-US" b="1" dirty="0">
                <a:latin typeface="Berlin Sans FB Demi" panose="020E0802020502020306" pitchFamily="34" charset="0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175809" y="4202661"/>
              <a:ext cx="3764295" cy="2344443"/>
            </a:xfrm>
            <a:prstGeom prst="roundRect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b="1" dirty="0" smtClean="0"/>
                <a:t>상세 페이지 참고</a:t>
              </a:r>
              <a:endParaRPr lang="en-US" altLang="ko-KR" b="1" dirty="0" smtClean="0"/>
            </a:p>
            <a:p>
              <a:pPr marL="285750" indent="-285750" algn="ct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b="1" dirty="0" smtClean="0"/>
                <a:t>커뮤니티 참고</a:t>
              </a:r>
              <a:endParaRPr lang="ko-KR" altLang="en-US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벤치마킹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29008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571" y="6729984"/>
            <a:ext cx="10716429" cy="1280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9471" y="657316"/>
            <a:ext cx="993309" cy="5685653"/>
            <a:chOff x="499872" y="639065"/>
            <a:chExt cx="99330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499872" y="639065"/>
              <a:ext cx="960120" cy="1041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3061" y="2187251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구현</a:t>
              </a:r>
              <a:endPara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1991022" y="2128639"/>
            <a:ext cx="2260938" cy="4214330"/>
          </a:xfrm>
          <a:prstGeom prst="round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팀장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Bodoni MT Black" panose="02070A03080606020203" pitchFamily="18" charset="0"/>
              </a:rPr>
              <a:t>PPT </a:t>
            </a:r>
            <a:r>
              <a:rPr lang="ko-KR" altLang="en-US" sz="1600" dirty="0" smtClean="0">
                <a:latin typeface="Bodoni MT Black" panose="02070A03080606020203" pitchFamily="18" charset="0"/>
              </a:rPr>
              <a:t>제작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유저 정보 담당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세부계획 구성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Bodoni MT Black" panose="02070A03080606020203" pitchFamily="18" charset="0"/>
              </a:rPr>
              <a:t>ERD  </a:t>
            </a:r>
            <a:r>
              <a:rPr lang="ko-KR" altLang="en-US" sz="1600" dirty="0" smtClean="0">
                <a:latin typeface="Bodoni MT Black" panose="02070A03080606020203" pitchFamily="18" charset="0"/>
              </a:rPr>
              <a:t>작성</a:t>
            </a:r>
            <a:endParaRPr lang="en-US" altLang="ko-KR" sz="1600" dirty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요구사항 정의서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1600" dirty="0">
              <a:latin typeface="Bodoni MT Black" panose="02070A03080606020203" pitchFamily="18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21391" y="1356277"/>
            <a:ext cx="1600200" cy="6039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김선우</a:t>
            </a:r>
            <a:endParaRPr lang="ko-KR" altLang="en-US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26401" y="1356277"/>
            <a:ext cx="1600200" cy="6039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최재영</a:t>
            </a:r>
            <a:endParaRPr lang="ko-KR" altLang="en-US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331411" y="1356277"/>
            <a:ext cx="1600200" cy="6039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황주원</a:t>
            </a:r>
            <a:endParaRPr lang="ko-KR" altLang="en-US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836421" y="1331176"/>
            <a:ext cx="1600200" cy="6039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성명하</a:t>
            </a:r>
            <a:endParaRPr lang="ko-KR" altLang="en-US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96032" y="2128639"/>
            <a:ext cx="2260938" cy="4214330"/>
          </a:xfrm>
          <a:prstGeom prst="round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Bodoni MT Black" panose="02070A03080606020203" pitchFamily="18" charset="0"/>
              </a:rPr>
              <a:t>부팀장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커뮤니티 담당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Bodoni MT Black" panose="02070A03080606020203" pitchFamily="18" charset="0"/>
              </a:rPr>
              <a:t>유스케이스</a:t>
            </a:r>
            <a:r>
              <a:rPr lang="ko-KR" altLang="en-US" sz="1600" dirty="0" smtClean="0">
                <a:latin typeface="Bodoni MT Black" panose="02070A03080606020203" pitchFamily="18" charset="0"/>
              </a:rPr>
              <a:t> 작성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Bodoni MT Black" panose="02070A03080606020203" pitchFamily="18" charset="0"/>
              </a:rPr>
              <a:t>ERD  </a:t>
            </a:r>
            <a:r>
              <a:rPr lang="ko-KR" altLang="en-US" sz="1600" dirty="0" smtClean="0">
                <a:latin typeface="Bodoni MT Black" panose="02070A03080606020203" pitchFamily="18" charset="0"/>
              </a:rPr>
              <a:t>작성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오류 수정</a:t>
            </a:r>
            <a:endParaRPr lang="en-US" altLang="ko-KR" sz="1600" dirty="0" smtClean="0">
              <a:latin typeface="Bodoni MT Black" panose="02070A03080606020203" pitchFamily="18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001042" y="2128639"/>
            <a:ext cx="2260938" cy="4214330"/>
          </a:xfrm>
          <a:prstGeom prst="round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국내 여행 담당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Bodoni MT Black" panose="02070A03080606020203" pitchFamily="18" charset="0"/>
              </a:rPr>
              <a:t>ERD  </a:t>
            </a:r>
            <a:r>
              <a:rPr lang="ko-KR" altLang="en-US" sz="1600" dirty="0" smtClean="0">
                <a:latin typeface="Bodoni MT Black" panose="02070A03080606020203" pitchFamily="18" charset="0"/>
              </a:rPr>
              <a:t>작성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1600" dirty="0">
              <a:latin typeface="Bodoni MT Black" panose="02070A03080606020203" pitchFamily="18" charset="0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506053" y="2128639"/>
            <a:ext cx="2260938" cy="4214330"/>
          </a:xfrm>
          <a:prstGeom prst="round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페이지 틀 구성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메인 페이지 구현</a:t>
            </a:r>
            <a:endParaRPr lang="en-US" altLang="ko-KR" sz="1600" dirty="0" smtClean="0">
              <a:latin typeface="Bodoni MT Black" panose="02070A030806060202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Bodoni MT Black" panose="02070A03080606020203" pitchFamily="18" charset="0"/>
              </a:rPr>
              <a:t>자바스크립트를 이용한 기능 구현</a:t>
            </a:r>
            <a:endParaRPr lang="en-US" altLang="ko-KR" sz="1600" dirty="0">
              <a:latin typeface="Bodoni MT Black" panose="02070A030806060202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역할분담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7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107442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75232" y="6729984"/>
            <a:ext cx="10716768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7312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8922" y="657316"/>
            <a:ext cx="960459" cy="5685653"/>
            <a:chOff x="523917" y="639065"/>
            <a:chExt cx="96045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3917" y="2187251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3CB479E-3959-4521-B37E-980622E80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49" y="927136"/>
            <a:ext cx="9838552" cy="5188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506456" y="195651"/>
            <a:ext cx="1371600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일정관리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89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38074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380744" y="0"/>
            <a:ext cx="10811256" cy="1005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2088368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A63AC-DF8F-4D60-8CB9-24F83E8B79F0}"/>
              </a:ext>
            </a:extLst>
          </p:cNvPr>
          <p:cNvSpPr/>
          <p:nvPr/>
        </p:nvSpPr>
        <p:spPr>
          <a:xfrm>
            <a:off x="1484376" y="6729984"/>
            <a:ext cx="10707624" cy="128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410CA-2D84-4580-B280-85FAF785FA99}"/>
              </a:ext>
            </a:extLst>
          </p:cNvPr>
          <p:cNvSpPr/>
          <p:nvPr/>
        </p:nvSpPr>
        <p:spPr>
          <a:xfrm>
            <a:off x="1380744" y="0"/>
            <a:ext cx="103632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25018" y="657316"/>
            <a:ext cx="960459" cy="5685653"/>
            <a:chOff x="523917" y="639065"/>
            <a:chExt cx="960459" cy="5685653"/>
          </a:xfrm>
        </p:grpSpPr>
        <p:sp>
          <p:nvSpPr>
            <p:cNvPr id="6" name="직사각형 5"/>
            <p:cNvSpPr/>
            <p:nvPr/>
          </p:nvSpPr>
          <p:spPr>
            <a:xfrm>
              <a:off x="524256" y="639065"/>
              <a:ext cx="960120" cy="1041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개요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3917" y="2187251"/>
              <a:ext cx="960120" cy="10410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기획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4256" y="3735437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설계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4256" y="5283622"/>
              <a:ext cx="960120" cy="10410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10222992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스토리보드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53848" y="974788"/>
            <a:ext cx="4070393" cy="2609182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전체 메뉴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hover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메뉴 활성화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Swiper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이용한 자동 슬라이드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모든 페이지 동일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4F917-6E21-4562-A85E-C0363B705B3E}"/>
              </a:ext>
            </a:extLst>
          </p:cNvPr>
          <p:cNvSpPr txBox="1"/>
          <p:nvPr/>
        </p:nvSpPr>
        <p:spPr>
          <a:xfrm>
            <a:off x="7807663" y="195651"/>
            <a:ext cx="1655064" cy="501848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7" idx="0"/>
            <a:endCxn id="15" idx="2"/>
          </p:cNvCxnSpPr>
          <p:nvPr/>
        </p:nvCxnSpPr>
        <p:spPr>
          <a:xfrm>
            <a:off x="9462727" y="446575"/>
            <a:ext cx="76026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923544"/>
            <a:ext cx="5701493" cy="592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6" y="1762484"/>
            <a:ext cx="5701493" cy="4635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2339763" y="1256371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2886204" y="843158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4637212" y="5963049"/>
            <a:ext cx="367236" cy="3400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7843243" y="3843513"/>
            <a:ext cx="4070393" cy="2554325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③ 헤더 슬라이드 와 같이 슬라이드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50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2105</Words>
  <Application>Microsoft Office PowerPoint</Application>
  <PresentationFormat>와이드스크린</PresentationFormat>
  <Paragraphs>797</Paragraphs>
  <Slides>53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HY견명조</vt:lpstr>
      <vt:lpstr>HY헤드라인M</vt:lpstr>
      <vt:lpstr>맑은 고딕</vt:lpstr>
      <vt:lpstr>맑은 고딕</vt:lpstr>
      <vt:lpstr>Arial</vt:lpstr>
      <vt:lpstr>Arial Black</vt:lpstr>
      <vt:lpstr>Berlin Sans FB Demi</vt:lpstr>
      <vt:lpstr>Bodoni MT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김선우</cp:lastModifiedBy>
  <cp:revision>1001</cp:revision>
  <dcterms:created xsi:type="dcterms:W3CDTF">2024-05-24T06:28:12Z</dcterms:created>
  <dcterms:modified xsi:type="dcterms:W3CDTF">2024-06-10T12:12:10Z</dcterms:modified>
</cp:coreProperties>
</file>